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notesSlides/notesSlide14.xml" ContentType="application/vnd.openxmlformats-officedocument.presentationml.notesSlide+xml"/>
  <Override PartName="/ppt/charts/chart2.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Override PartName="/ppt/charts/style2.xml" ContentType="application/vnd.ms-office.chartstyle+xml"/>
  <Override PartName="/ppt/charts/colors2.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7" r:id="rId2"/>
  </p:sldMasterIdLst>
  <p:notesMasterIdLst>
    <p:notesMasterId r:id="rId55"/>
  </p:notesMasterIdLst>
  <p:sldIdLst>
    <p:sldId id="256" r:id="rId3"/>
    <p:sldId id="257" r:id="rId4"/>
    <p:sldId id="293" r:id="rId5"/>
    <p:sldId id="310" r:id="rId6"/>
    <p:sldId id="311" r:id="rId7"/>
    <p:sldId id="313" r:id="rId8"/>
    <p:sldId id="314" r:id="rId9"/>
    <p:sldId id="291" r:id="rId10"/>
    <p:sldId id="292" r:id="rId11"/>
    <p:sldId id="288" r:id="rId12"/>
    <p:sldId id="272" r:id="rId13"/>
    <p:sldId id="289" r:id="rId14"/>
    <p:sldId id="273" r:id="rId15"/>
    <p:sldId id="307" r:id="rId16"/>
    <p:sldId id="294" r:id="rId17"/>
    <p:sldId id="278" r:id="rId18"/>
    <p:sldId id="279" r:id="rId19"/>
    <p:sldId id="285" r:id="rId20"/>
    <p:sldId id="280" r:id="rId21"/>
    <p:sldId id="281" r:id="rId22"/>
    <p:sldId id="282" r:id="rId23"/>
    <p:sldId id="283" r:id="rId24"/>
    <p:sldId id="284" r:id="rId25"/>
    <p:sldId id="309" r:id="rId26"/>
    <p:sldId id="286" r:id="rId27"/>
    <p:sldId id="315" r:id="rId28"/>
    <p:sldId id="341" r:id="rId29"/>
    <p:sldId id="316" r:id="rId30"/>
    <p:sldId id="317" r:id="rId31"/>
    <p:sldId id="318" r:id="rId32"/>
    <p:sldId id="319" r:id="rId33"/>
    <p:sldId id="320" r:id="rId34"/>
    <p:sldId id="321" r:id="rId35"/>
    <p:sldId id="322" r:id="rId36"/>
    <p:sldId id="323" r:id="rId37"/>
    <p:sldId id="324" r:id="rId38"/>
    <p:sldId id="325" r:id="rId39"/>
    <p:sldId id="326" r:id="rId40"/>
    <p:sldId id="327" r:id="rId41"/>
    <p:sldId id="328" r:id="rId42"/>
    <p:sldId id="329" r:id="rId43"/>
    <p:sldId id="330" r:id="rId44"/>
    <p:sldId id="331" r:id="rId45"/>
    <p:sldId id="333" r:id="rId46"/>
    <p:sldId id="334" r:id="rId47"/>
    <p:sldId id="335" r:id="rId48"/>
    <p:sldId id="336" r:id="rId49"/>
    <p:sldId id="337" r:id="rId50"/>
    <p:sldId id="338" r:id="rId51"/>
    <p:sldId id="339" r:id="rId52"/>
    <p:sldId id="340" r:id="rId53"/>
    <p:sldId id="271"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ebecca S. Lipner, Ph.D." initials="RSLP"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7327"/>
    <a:srgbClr val="DDDDDD"/>
    <a:srgbClr val="791D7E"/>
    <a:srgbClr val="CC8E12"/>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958" autoAdjust="0"/>
  </p:normalViewPr>
  <p:slideViewPr>
    <p:cSldViewPr>
      <p:cViewPr>
        <p:scale>
          <a:sx n="70" d="100"/>
          <a:sy n="70" d="100"/>
        </p:scale>
        <p:origin x="-186" y="18"/>
      </p:cViewPr>
      <p:guideLst>
        <p:guide orient="horz" pos="2160"/>
        <p:guide pos="2880"/>
      </p:guideLst>
    </p:cSldViewPr>
  </p:slideViewPr>
  <p:notesTextViewPr>
    <p:cViewPr>
      <p:scale>
        <a:sx n="1" d="1"/>
        <a:sy n="1" d="1"/>
      </p:scale>
      <p:origin x="0" y="0"/>
    </p:cViewPr>
  </p:notesTextViewPr>
  <p:notesViewPr>
    <p:cSldViewPr>
      <p:cViewPr varScale="1">
        <p:scale>
          <a:sx n="40" d="100"/>
          <a:sy n="40" d="100"/>
        </p:scale>
        <p:origin x="2290" y="2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commentAuthors" Target="commentAuthor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err="1" smtClean="0"/>
              <a:t>Cesarean</a:t>
            </a:r>
            <a:r>
              <a:rPr lang="en-GB" dirty="0" smtClean="0"/>
              <a:t> section rates by hospital</a:t>
            </a:r>
          </a:p>
          <a:p>
            <a:pPr>
              <a:defRPr sz="1862" b="0" i="0" u="none" strike="noStrike" kern="1200" spc="0" baseline="0">
                <a:solidFill>
                  <a:schemeClr val="tx1">
                    <a:lumMod val="65000"/>
                    <a:lumOff val="35000"/>
                  </a:schemeClr>
                </a:solidFill>
                <a:latin typeface="+mn-lt"/>
                <a:ea typeface="+mn-ea"/>
                <a:cs typeface="+mn-cs"/>
              </a:defRPr>
            </a:pPr>
            <a:r>
              <a:rPr lang="en-GB" dirty="0" smtClean="0"/>
              <a:t>2011-2013</a:t>
            </a:r>
            <a:endParaRPr lang="en-GB" dirty="0"/>
          </a:p>
        </c:rich>
      </c:tx>
      <c:layout/>
      <c:overlay val="0"/>
      <c:spPr>
        <a:noFill/>
        <a:ln>
          <a:noFill/>
        </a:ln>
        <a:effectLst/>
      </c:spPr>
    </c:title>
    <c:autoTitleDeleted val="0"/>
    <c:plotArea>
      <c:layout/>
      <c:barChart>
        <c:barDir val="col"/>
        <c:grouping val="clustered"/>
        <c:varyColors val="0"/>
        <c:ser>
          <c:idx val="0"/>
          <c:order val="0"/>
          <c:tx>
            <c:strRef>
              <c:f>Sheet1!$B$1</c:f>
              <c:strCache>
                <c:ptCount val="1"/>
                <c:pt idx="0">
                  <c:v>2011</c:v>
                </c:pt>
              </c:strCache>
            </c:strRef>
          </c:tx>
          <c:spPr>
            <a:solidFill>
              <a:schemeClr val="accent1"/>
            </a:solidFill>
            <a:ln>
              <a:noFill/>
            </a:ln>
            <a:effectLst/>
          </c:spPr>
          <c:invertIfNegative val="0"/>
          <c:cat>
            <c:strRef>
              <c:f>Sheet1!$A$2:$A$5</c:f>
              <c:strCache>
                <c:ptCount val="4"/>
                <c:pt idx="0">
                  <c:v>Hospital A</c:v>
                </c:pt>
                <c:pt idx="1">
                  <c:v>Hospital B</c:v>
                </c:pt>
                <c:pt idx="2">
                  <c:v>Hospital C</c:v>
                </c:pt>
                <c:pt idx="3">
                  <c:v>Hospital D</c:v>
                </c:pt>
              </c:strCache>
            </c:strRef>
          </c:cat>
          <c:val>
            <c:numRef>
              <c:f>Sheet1!$B$2:$B$5</c:f>
              <c:numCache>
                <c:formatCode>General</c:formatCode>
                <c:ptCount val="4"/>
                <c:pt idx="0">
                  <c:v>12.1</c:v>
                </c:pt>
                <c:pt idx="1">
                  <c:v>17.5</c:v>
                </c:pt>
                <c:pt idx="2">
                  <c:v>14.6</c:v>
                </c:pt>
                <c:pt idx="3">
                  <c:v>9.4</c:v>
                </c:pt>
              </c:numCache>
            </c:numRef>
          </c:val>
        </c:ser>
        <c:ser>
          <c:idx val="1"/>
          <c:order val="1"/>
          <c:tx>
            <c:strRef>
              <c:f>Sheet1!$C$1</c:f>
              <c:strCache>
                <c:ptCount val="1"/>
                <c:pt idx="0">
                  <c:v>2012</c:v>
                </c:pt>
              </c:strCache>
            </c:strRef>
          </c:tx>
          <c:spPr>
            <a:solidFill>
              <a:schemeClr val="accent2"/>
            </a:solidFill>
            <a:ln>
              <a:noFill/>
            </a:ln>
            <a:effectLst/>
          </c:spPr>
          <c:invertIfNegative val="0"/>
          <c:cat>
            <c:strRef>
              <c:f>Sheet1!$A$2:$A$5</c:f>
              <c:strCache>
                <c:ptCount val="4"/>
                <c:pt idx="0">
                  <c:v>Hospital A</c:v>
                </c:pt>
                <c:pt idx="1">
                  <c:v>Hospital B</c:v>
                </c:pt>
                <c:pt idx="2">
                  <c:v>Hospital C</c:v>
                </c:pt>
                <c:pt idx="3">
                  <c:v>Hospital D</c:v>
                </c:pt>
              </c:strCache>
            </c:strRef>
          </c:cat>
          <c:val>
            <c:numRef>
              <c:f>Sheet1!$C$2:$C$5</c:f>
              <c:numCache>
                <c:formatCode>General</c:formatCode>
                <c:ptCount val="4"/>
                <c:pt idx="0">
                  <c:v>11.4</c:v>
                </c:pt>
                <c:pt idx="1">
                  <c:v>15.2</c:v>
                </c:pt>
                <c:pt idx="2">
                  <c:v>12.8</c:v>
                </c:pt>
                <c:pt idx="3">
                  <c:v>8.1999999999999993</c:v>
                </c:pt>
              </c:numCache>
            </c:numRef>
          </c:val>
        </c:ser>
        <c:ser>
          <c:idx val="2"/>
          <c:order val="2"/>
          <c:tx>
            <c:strRef>
              <c:f>Sheet1!$D$1</c:f>
              <c:strCache>
                <c:ptCount val="1"/>
                <c:pt idx="0">
                  <c:v>2013</c:v>
                </c:pt>
              </c:strCache>
            </c:strRef>
          </c:tx>
          <c:spPr>
            <a:solidFill>
              <a:schemeClr val="accent3"/>
            </a:solidFill>
            <a:ln>
              <a:noFill/>
            </a:ln>
            <a:effectLst/>
          </c:spPr>
          <c:invertIfNegative val="0"/>
          <c:cat>
            <c:strRef>
              <c:f>Sheet1!$A$2:$A$5</c:f>
              <c:strCache>
                <c:ptCount val="4"/>
                <c:pt idx="0">
                  <c:v>Hospital A</c:v>
                </c:pt>
                <c:pt idx="1">
                  <c:v>Hospital B</c:v>
                </c:pt>
                <c:pt idx="2">
                  <c:v>Hospital C</c:v>
                </c:pt>
                <c:pt idx="3">
                  <c:v>Hospital D</c:v>
                </c:pt>
              </c:strCache>
            </c:strRef>
          </c:cat>
          <c:val>
            <c:numRef>
              <c:f>Sheet1!$D$2:$D$5</c:f>
              <c:numCache>
                <c:formatCode>General</c:formatCode>
                <c:ptCount val="4"/>
                <c:pt idx="0">
                  <c:v>11.8</c:v>
                </c:pt>
                <c:pt idx="1">
                  <c:v>16</c:v>
                </c:pt>
                <c:pt idx="2">
                  <c:v>10.5</c:v>
                </c:pt>
                <c:pt idx="3">
                  <c:v>7.1</c:v>
                </c:pt>
              </c:numCache>
            </c:numRef>
          </c:val>
        </c:ser>
        <c:dLbls>
          <c:showLegendKey val="0"/>
          <c:showVal val="0"/>
          <c:showCatName val="0"/>
          <c:showSerName val="0"/>
          <c:showPercent val="0"/>
          <c:showBubbleSize val="0"/>
        </c:dLbls>
        <c:gapWidth val="219"/>
        <c:overlap val="-27"/>
        <c:axId val="39748352"/>
        <c:axId val="39749888"/>
      </c:barChart>
      <c:catAx>
        <c:axId val="39748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9749888"/>
        <c:crosses val="autoZero"/>
        <c:auto val="1"/>
        <c:lblAlgn val="ctr"/>
        <c:lblOffset val="100"/>
        <c:noMultiLvlLbl val="0"/>
      </c:catAx>
      <c:valAx>
        <c:axId val="3974988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smtClean="0"/>
                  <a:t>Number</a:t>
                </a:r>
                <a:r>
                  <a:rPr lang="en-GB" baseline="0" dirty="0" smtClean="0"/>
                  <a:t> of </a:t>
                </a:r>
                <a:r>
                  <a:rPr lang="en-GB" baseline="0" dirty="0" err="1" smtClean="0"/>
                  <a:t>Cesarean</a:t>
                </a:r>
                <a:r>
                  <a:rPr lang="en-GB" baseline="0" dirty="0" smtClean="0"/>
                  <a:t> sections per 100 births</a:t>
                </a:r>
                <a:endParaRPr lang="en-GB" dirty="0"/>
              </a:p>
            </c:rich>
          </c:tx>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974835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err="1" smtClean="0"/>
              <a:t>Cesarean</a:t>
            </a:r>
            <a:r>
              <a:rPr lang="en-GB" dirty="0" smtClean="0"/>
              <a:t> section rates by hospital</a:t>
            </a:r>
          </a:p>
          <a:p>
            <a:pPr>
              <a:defRPr sz="1862" b="0" i="0" u="none" strike="noStrike" kern="1200" spc="0" baseline="0">
                <a:solidFill>
                  <a:schemeClr val="tx1">
                    <a:lumMod val="65000"/>
                    <a:lumOff val="35000"/>
                  </a:schemeClr>
                </a:solidFill>
                <a:latin typeface="+mn-lt"/>
                <a:ea typeface="+mn-ea"/>
                <a:cs typeface="+mn-cs"/>
              </a:defRPr>
            </a:pPr>
            <a:r>
              <a:rPr lang="en-GB" dirty="0" smtClean="0"/>
              <a:t>2011-2013</a:t>
            </a:r>
            <a:endParaRPr lang="en-GB" dirty="0"/>
          </a:p>
        </c:rich>
      </c:tx>
      <c:layout/>
      <c:overlay val="0"/>
      <c:spPr>
        <a:noFill/>
        <a:ln>
          <a:noFill/>
        </a:ln>
        <a:effectLst/>
      </c:spPr>
    </c:title>
    <c:autoTitleDeleted val="0"/>
    <c:plotArea>
      <c:layout>
        <c:manualLayout>
          <c:layoutTarget val="inner"/>
          <c:xMode val="edge"/>
          <c:yMode val="edge"/>
          <c:x val="0.16620723294543938"/>
          <c:y val="0.29557110916690971"/>
          <c:w val="0.74087241307225982"/>
          <c:h val="0.55266744434723436"/>
        </c:manualLayout>
      </c:layout>
      <c:barChart>
        <c:barDir val="col"/>
        <c:grouping val="clustered"/>
        <c:varyColors val="0"/>
        <c:ser>
          <c:idx val="0"/>
          <c:order val="0"/>
          <c:tx>
            <c:strRef>
              <c:f>Sheet1!$B$1</c:f>
              <c:strCache>
                <c:ptCount val="1"/>
                <c:pt idx="0">
                  <c:v>2011</c:v>
                </c:pt>
              </c:strCache>
            </c:strRef>
          </c:tx>
          <c:spPr>
            <a:solidFill>
              <a:schemeClr val="accent1"/>
            </a:solidFill>
            <a:ln>
              <a:noFill/>
            </a:ln>
            <a:effectLst/>
          </c:spPr>
          <c:invertIfNegative val="0"/>
          <c:cat>
            <c:strRef>
              <c:f>Sheet1!$A$2:$A$5</c:f>
              <c:strCache>
                <c:ptCount val="4"/>
                <c:pt idx="0">
                  <c:v>Hospital A</c:v>
                </c:pt>
                <c:pt idx="1">
                  <c:v>Hospital B</c:v>
                </c:pt>
                <c:pt idx="2">
                  <c:v>Hospital C</c:v>
                </c:pt>
                <c:pt idx="3">
                  <c:v>Hospital D</c:v>
                </c:pt>
              </c:strCache>
            </c:strRef>
          </c:cat>
          <c:val>
            <c:numRef>
              <c:f>Sheet1!$B$2:$B$5</c:f>
              <c:numCache>
                <c:formatCode>General</c:formatCode>
                <c:ptCount val="4"/>
                <c:pt idx="0">
                  <c:v>12.1</c:v>
                </c:pt>
                <c:pt idx="1">
                  <c:v>17.5</c:v>
                </c:pt>
                <c:pt idx="2">
                  <c:v>14.6</c:v>
                </c:pt>
                <c:pt idx="3">
                  <c:v>9.4</c:v>
                </c:pt>
              </c:numCache>
            </c:numRef>
          </c:val>
        </c:ser>
        <c:ser>
          <c:idx val="1"/>
          <c:order val="1"/>
          <c:tx>
            <c:strRef>
              <c:f>Sheet1!$C$1</c:f>
              <c:strCache>
                <c:ptCount val="1"/>
                <c:pt idx="0">
                  <c:v>2012</c:v>
                </c:pt>
              </c:strCache>
            </c:strRef>
          </c:tx>
          <c:spPr>
            <a:solidFill>
              <a:schemeClr val="accent2"/>
            </a:solidFill>
            <a:ln>
              <a:noFill/>
            </a:ln>
            <a:effectLst/>
          </c:spPr>
          <c:invertIfNegative val="0"/>
          <c:cat>
            <c:strRef>
              <c:f>Sheet1!$A$2:$A$5</c:f>
              <c:strCache>
                <c:ptCount val="4"/>
                <c:pt idx="0">
                  <c:v>Hospital A</c:v>
                </c:pt>
                <c:pt idx="1">
                  <c:v>Hospital B</c:v>
                </c:pt>
                <c:pt idx="2">
                  <c:v>Hospital C</c:v>
                </c:pt>
                <c:pt idx="3">
                  <c:v>Hospital D</c:v>
                </c:pt>
              </c:strCache>
            </c:strRef>
          </c:cat>
          <c:val>
            <c:numRef>
              <c:f>Sheet1!$C$2:$C$5</c:f>
              <c:numCache>
                <c:formatCode>General</c:formatCode>
                <c:ptCount val="4"/>
                <c:pt idx="0">
                  <c:v>11.4</c:v>
                </c:pt>
                <c:pt idx="1">
                  <c:v>15.2</c:v>
                </c:pt>
                <c:pt idx="2">
                  <c:v>12.8</c:v>
                </c:pt>
                <c:pt idx="3">
                  <c:v>8.1999999999999993</c:v>
                </c:pt>
              </c:numCache>
            </c:numRef>
          </c:val>
        </c:ser>
        <c:ser>
          <c:idx val="2"/>
          <c:order val="2"/>
          <c:tx>
            <c:strRef>
              <c:f>Sheet1!$D$1</c:f>
              <c:strCache>
                <c:ptCount val="1"/>
                <c:pt idx="0">
                  <c:v>2013</c:v>
                </c:pt>
              </c:strCache>
            </c:strRef>
          </c:tx>
          <c:spPr>
            <a:solidFill>
              <a:schemeClr val="accent3"/>
            </a:solidFill>
            <a:ln>
              <a:noFill/>
            </a:ln>
            <a:effectLst/>
          </c:spPr>
          <c:invertIfNegative val="0"/>
          <c:cat>
            <c:strRef>
              <c:f>Sheet1!$A$2:$A$5</c:f>
              <c:strCache>
                <c:ptCount val="4"/>
                <c:pt idx="0">
                  <c:v>Hospital A</c:v>
                </c:pt>
                <c:pt idx="1">
                  <c:v>Hospital B</c:v>
                </c:pt>
                <c:pt idx="2">
                  <c:v>Hospital C</c:v>
                </c:pt>
                <c:pt idx="3">
                  <c:v>Hospital D</c:v>
                </c:pt>
              </c:strCache>
            </c:strRef>
          </c:cat>
          <c:val>
            <c:numRef>
              <c:f>Sheet1!$D$2:$D$5</c:f>
              <c:numCache>
                <c:formatCode>General</c:formatCode>
                <c:ptCount val="4"/>
                <c:pt idx="0">
                  <c:v>11.8</c:v>
                </c:pt>
                <c:pt idx="1">
                  <c:v>16</c:v>
                </c:pt>
                <c:pt idx="2">
                  <c:v>10.5</c:v>
                </c:pt>
                <c:pt idx="3">
                  <c:v>7.1</c:v>
                </c:pt>
              </c:numCache>
            </c:numRef>
          </c:val>
        </c:ser>
        <c:dLbls>
          <c:showLegendKey val="0"/>
          <c:showVal val="0"/>
          <c:showCatName val="0"/>
          <c:showSerName val="0"/>
          <c:showPercent val="0"/>
          <c:showBubbleSize val="0"/>
        </c:dLbls>
        <c:gapWidth val="219"/>
        <c:overlap val="-27"/>
        <c:axId val="39878016"/>
        <c:axId val="39896192"/>
      </c:barChart>
      <c:catAx>
        <c:axId val="39878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9896192"/>
        <c:crosses val="autoZero"/>
        <c:auto val="1"/>
        <c:lblAlgn val="ctr"/>
        <c:lblOffset val="100"/>
        <c:noMultiLvlLbl val="0"/>
      </c:catAx>
      <c:valAx>
        <c:axId val="398961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smtClean="0"/>
                  <a:t>Number</a:t>
                </a:r>
                <a:r>
                  <a:rPr lang="en-GB" baseline="0" dirty="0" smtClean="0"/>
                  <a:t> of </a:t>
                </a:r>
                <a:r>
                  <a:rPr lang="en-GB" baseline="0" dirty="0" err="1" smtClean="0"/>
                  <a:t>Cesarean</a:t>
                </a:r>
                <a:r>
                  <a:rPr lang="en-GB" baseline="0" dirty="0" smtClean="0"/>
                  <a:t> sections per 100 births</a:t>
                </a:r>
                <a:endParaRPr lang="en-GB" dirty="0"/>
              </a:p>
            </c:rich>
          </c:tx>
          <c:layout>
            <c:manualLayout>
              <c:xMode val="edge"/>
              <c:yMode val="edge"/>
              <c:x val="5.1622418879056046E-2"/>
              <c:y val="0.1388888888888889"/>
            </c:manualLayout>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9878016"/>
        <c:crosses val="autoZero"/>
        <c:crossBetween val="between"/>
      </c:valAx>
      <c:spPr>
        <a:noFill/>
        <a:ln>
          <a:noFill/>
        </a:ln>
        <a:effectLst/>
      </c:spPr>
    </c:plotArea>
    <c:legend>
      <c:legendPos val="b"/>
      <c:layout>
        <c:manualLayout>
          <c:xMode val="edge"/>
          <c:yMode val="edge"/>
          <c:x val="0.39330882865305561"/>
          <c:y val="0.18992612034606784"/>
          <c:w val="0.19863296402109029"/>
          <c:h val="6.3160299407018561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D6D35F-863B-433B-BB47-7F2CD658D651}" type="doc">
      <dgm:prSet loTypeId="urn:microsoft.com/office/officeart/2005/8/layout/cycle1" loCatId="cycle" qsTypeId="urn:microsoft.com/office/officeart/2005/8/quickstyle/simple1" qsCatId="simple" csTypeId="urn:microsoft.com/office/officeart/2005/8/colors/colorful1" csCatId="colorful" phldr="1"/>
      <dgm:spPr/>
      <dgm:t>
        <a:bodyPr/>
        <a:lstStyle/>
        <a:p>
          <a:endParaRPr lang="en-GB"/>
        </a:p>
      </dgm:t>
    </dgm:pt>
    <dgm:pt modelId="{2F247576-7330-410D-B5DB-9D8C35D96773}">
      <dgm:prSet phldrT="[Text]"/>
      <dgm:spPr/>
      <dgm:t>
        <a:bodyPr/>
        <a:lstStyle/>
        <a:p>
          <a:r>
            <a:rPr lang="en-GB" dirty="0" smtClean="0"/>
            <a:t>Evaluate item design for construct validity</a:t>
          </a:r>
          <a:endParaRPr lang="en-GB" dirty="0"/>
        </a:p>
      </dgm:t>
    </dgm:pt>
    <dgm:pt modelId="{DBF4D41B-2CE0-42A5-982C-233F670679C2}" type="parTrans" cxnId="{D0953324-5984-444D-A4D2-4EF1929E28A7}">
      <dgm:prSet/>
      <dgm:spPr/>
      <dgm:t>
        <a:bodyPr/>
        <a:lstStyle/>
        <a:p>
          <a:endParaRPr lang="en-GB"/>
        </a:p>
      </dgm:t>
    </dgm:pt>
    <dgm:pt modelId="{9F300B2E-F539-46EB-B84D-327BCEBCB73A}" type="sibTrans" cxnId="{D0953324-5984-444D-A4D2-4EF1929E28A7}">
      <dgm:prSet/>
      <dgm:spPr/>
      <dgm:t>
        <a:bodyPr/>
        <a:lstStyle/>
        <a:p>
          <a:endParaRPr lang="en-GB"/>
        </a:p>
      </dgm:t>
    </dgm:pt>
    <dgm:pt modelId="{FBBFA355-8291-431E-8188-B6321040AB76}">
      <dgm:prSet phldrT="[Text]"/>
      <dgm:spPr/>
      <dgm:t>
        <a:bodyPr/>
        <a:lstStyle/>
        <a:p>
          <a:r>
            <a:rPr lang="en-GB" dirty="0" smtClean="0"/>
            <a:t>Evaluate item design for sources of CIV</a:t>
          </a:r>
          <a:endParaRPr lang="en-GB" dirty="0"/>
        </a:p>
      </dgm:t>
    </dgm:pt>
    <dgm:pt modelId="{2DC3613C-4284-4451-828A-6B110060B6E4}" type="parTrans" cxnId="{6712BA31-D0D1-4B40-AE58-920332B09575}">
      <dgm:prSet/>
      <dgm:spPr/>
      <dgm:t>
        <a:bodyPr/>
        <a:lstStyle/>
        <a:p>
          <a:endParaRPr lang="en-GB"/>
        </a:p>
      </dgm:t>
    </dgm:pt>
    <dgm:pt modelId="{A78D71D9-D74D-498A-B2AB-36701C67A61C}" type="sibTrans" cxnId="{6712BA31-D0D1-4B40-AE58-920332B09575}">
      <dgm:prSet/>
      <dgm:spPr/>
      <dgm:t>
        <a:bodyPr/>
        <a:lstStyle/>
        <a:p>
          <a:endParaRPr lang="en-GB"/>
        </a:p>
      </dgm:t>
    </dgm:pt>
    <dgm:pt modelId="{B3B2D2E9-EB9B-4A51-9B72-68D1B1BC1546}">
      <dgm:prSet phldrT="[Text]"/>
      <dgm:spPr/>
      <dgm:t>
        <a:bodyPr/>
        <a:lstStyle/>
        <a:p>
          <a:r>
            <a:rPr lang="en-GB" dirty="0" smtClean="0"/>
            <a:t>Revise as necessary and re-evaluate</a:t>
          </a:r>
          <a:endParaRPr lang="en-GB" dirty="0"/>
        </a:p>
      </dgm:t>
    </dgm:pt>
    <dgm:pt modelId="{2378A42B-2201-4DED-AD87-6BCBC8BED3B2}" type="parTrans" cxnId="{F12BBEF4-EDD5-4FD1-ABAD-06C3EC162294}">
      <dgm:prSet/>
      <dgm:spPr/>
      <dgm:t>
        <a:bodyPr/>
        <a:lstStyle/>
        <a:p>
          <a:endParaRPr lang="en-GB"/>
        </a:p>
      </dgm:t>
    </dgm:pt>
    <dgm:pt modelId="{5BC0C816-696A-49E2-BC72-AC6B52A0693D}" type="sibTrans" cxnId="{F12BBEF4-EDD5-4FD1-ABAD-06C3EC162294}">
      <dgm:prSet/>
      <dgm:spPr/>
      <dgm:t>
        <a:bodyPr/>
        <a:lstStyle/>
        <a:p>
          <a:endParaRPr lang="en-GB"/>
        </a:p>
      </dgm:t>
    </dgm:pt>
    <dgm:pt modelId="{88FBB2C4-6987-4ABE-82A2-946F93CBE3B3}" type="pres">
      <dgm:prSet presAssocID="{AFD6D35F-863B-433B-BB47-7F2CD658D651}" presName="cycle" presStyleCnt="0">
        <dgm:presLayoutVars>
          <dgm:dir/>
          <dgm:resizeHandles val="exact"/>
        </dgm:presLayoutVars>
      </dgm:prSet>
      <dgm:spPr/>
      <dgm:t>
        <a:bodyPr/>
        <a:lstStyle/>
        <a:p>
          <a:endParaRPr lang="en-GB"/>
        </a:p>
      </dgm:t>
    </dgm:pt>
    <dgm:pt modelId="{4EA1A8EA-5775-48FA-B6E9-9562E69EC1DC}" type="pres">
      <dgm:prSet presAssocID="{2F247576-7330-410D-B5DB-9D8C35D96773}" presName="dummy" presStyleCnt="0"/>
      <dgm:spPr/>
    </dgm:pt>
    <dgm:pt modelId="{D60291DD-81EB-4BE3-846F-D2A20544CF90}" type="pres">
      <dgm:prSet presAssocID="{2F247576-7330-410D-B5DB-9D8C35D96773}" presName="node" presStyleLbl="revTx" presStyleIdx="0" presStyleCnt="3">
        <dgm:presLayoutVars>
          <dgm:bulletEnabled val="1"/>
        </dgm:presLayoutVars>
      </dgm:prSet>
      <dgm:spPr/>
      <dgm:t>
        <a:bodyPr/>
        <a:lstStyle/>
        <a:p>
          <a:endParaRPr lang="en-GB"/>
        </a:p>
      </dgm:t>
    </dgm:pt>
    <dgm:pt modelId="{E6EE078A-2D5E-4635-8898-DF16C8EEEE17}" type="pres">
      <dgm:prSet presAssocID="{9F300B2E-F539-46EB-B84D-327BCEBCB73A}" presName="sibTrans" presStyleLbl="node1" presStyleIdx="0" presStyleCnt="3"/>
      <dgm:spPr/>
      <dgm:t>
        <a:bodyPr/>
        <a:lstStyle/>
        <a:p>
          <a:endParaRPr lang="en-GB"/>
        </a:p>
      </dgm:t>
    </dgm:pt>
    <dgm:pt modelId="{1A4CD791-07A9-439B-A51F-2AD7D091D8B6}" type="pres">
      <dgm:prSet presAssocID="{FBBFA355-8291-431E-8188-B6321040AB76}" presName="dummy" presStyleCnt="0"/>
      <dgm:spPr/>
    </dgm:pt>
    <dgm:pt modelId="{121CE128-D8F1-4753-8B3E-A91D05FDB931}" type="pres">
      <dgm:prSet presAssocID="{FBBFA355-8291-431E-8188-B6321040AB76}" presName="node" presStyleLbl="revTx" presStyleIdx="1" presStyleCnt="3">
        <dgm:presLayoutVars>
          <dgm:bulletEnabled val="1"/>
        </dgm:presLayoutVars>
      </dgm:prSet>
      <dgm:spPr/>
      <dgm:t>
        <a:bodyPr/>
        <a:lstStyle/>
        <a:p>
          <a:endParaRPr lang="en-GB"/>
        </a:p>
      </dgm:t>
    </dgm:pt>
    <dgm:pt modelId="{A0ECCEB3-3636-4EA3-860A-D2C3F5472D50}" type="pres">
      <dgm:prSet presAssocID="{A78D71D9-D74D-498A-B2AB-36701C67A61C}" presName="sibTrans" presStyleLbl="node1" presStyleIdx="1" presStyleCnt="3"/>
      <dgm:spPr/>
      <dgm:t>
        <a:bodyPr/>
        <a:lstStyle/>
        <a:p>
          <a:endParaRPr lang="en-GB"/>
        </a:p>
      </dgm:t>
    </dgm:pt>
    <dgm:pt modelId="{4087113E-B111-446E-BBCD-6CB9150AF894}" type="pres">
      <dgm:prSet presAssocID="{B3B2D2E9-EB9B-4A51-9B72-68D1B1BC1546}" presName="dummy" presStyleCnt="0"/>
      <dgm:spPr/>
    </dgm:pt>
    <dgm:pt modelId="{EEA68B06-3795-4092-A782-B7B7F57D1C4C}" type="pres">
      <dgm:prSet presAssocID="{B3B2D2E9-EB9B-4A51-9B72-68D1B1BC1546}" presName="node" presStyleLbl="revTx" presStyleIdx="2" presStyleCnt="3">
        <dgm:presLayoutVars>
          <dgm:bulletEnabled val="1"/>
        </dgm:presLayoutVars>
      </dgm:prSet>
      <dgm:spPr/>
      <dgm:t>
        <a:bodyPr/>
        <a:lstStyle/>
        <a:p>
          <a:endParaRPr lang="en-GB"/>
        </a:p>
      </dgm:t>
    </dgm:pt>
    <dgm:pt modelId="{024C0A0D-75F0-4E97-AA28-0DBB2D8B9B97}" type="pres">
      <dgm:prSet presAssocID="{5BC0C816-696A-49E2-BC72-AC6B52A0693D}" presName="sibTrans" presStyleLbl="node1" presStyleIdx="2" presStyleCnt="3"/>
      <dgm:spPr/>
      <dgm:t>
        <a:bodyPr/>
        <a:lstStyle/>
        <a:p>
          <a:endParaRPr lang="en-GB"/>
        </a:p>
      </dgm:t>
    </dgm:pt>
  </dgm:ptLst>
  <dgm:cxnLst>
    <dgm:cxn modelId="{6712BA31-D0D1-4B40-AE58-920332B09575}" srcId="{AFD6D35F-863B-433B-BB47-7F2CD658D651}" destId="{FBBFA355-8291-431E-8188-B6321040AB76}" srcOrd="1" destOrd="0" parTransId="{2DC3613C-4284-4451-828A-6B110060B6E4}" sibTransId="{A78D71D9-D74D-498A-B2AB-36701C67A61C}"/>
    <dgm:cxn modelId="{F12BBEF4-EDD5-4FD1-ABAD-06C3EC162294}" srcId="{AFD6D35F-863B-433B-BB47-7F2CD658D651}" destId="{B3B2D2E9-EB9B-4A51-9B72-68D1B1BC1546}" srcOrd="2" destOrd="0" parTransId="{2378A42B-2201-4DED-AD87-6BCBC8BED3B2}" sibTransId="{5BC0C816-696A-49E2-BC72-AC6B52A0693D}"/>
    <dgm:cxn modelId="{93B8F37A-BFEF-49A4-9033-BEC6A248BCBD}" type="presOf" srcId="{A78D71D9-D74D-498A-B2AB-36701C67A61C}" destId="{A0ECCEB3-3636-4EA3-860A-D2C3F5472D50}" srcOrd="0" destOrd="0" presId="urn:microsoft.com/office/officeart/2005/8/layout/cycle1"/>
    <dgm:cxn modelId="{9F44B251-B225-4E1B-8E9F-2080AAB00BEF}" type="presOf" srcId="{B3B2D2E9-EB9B-4A51-9B72-68D1B1BC1546}" destId="{EEA68B06-3795-4092-A782-B7B7F57D1C4C}" srcOrd="0" destOrd="0" presId="urn:microsoft.com/office/officeart/2005/8/layout/cycle1"/>
    <dgm:cxn modelId="{1E90C926-B4D1-4588-818D-24CC94CCFE1C}" type="presOf" srcId="{2F247576-7330-410D-B5DB-9D8C35D96773}" destId="{D60291DD-81EB-4BE3-846F-D2A20544CF90}" srcOrd="0" destOrd="0" presId="urn:microsoft.com/office/officeart/2005/8/layout/cycle1"/>
    <dgm:cxn modelId="{7E916DBD-3460-4A80-93B1-BD458718FDA2}" type="presOf" srcId="{5BC0C816-696A-49E2-BC72-AC6B52A0693D}" destId="{024C0A0D-75F0-4E97-AA28-0DBB2D8B9B97}" srcOrd="0" destOrd="0" presId="urn:microsoft.com/office/officeart/2005/8/layout/cycle1"/>
    <dgm:cxn modelId="{6B42D155-4A22-40E0-8663-8AC781962C13}" type="presOf" srcId="{AFD6D35F-863B-433B-BB47-7F2CD658D651}" destId="{88FBB2C4-6987-4ABE-82A2-946F93CBE3B3}" srcOrd="0" destOrd="0" presId="urn:microsoft.com/office/officeart/2005/8/layout/cycle1"/>
    <dgm:cxn modelId="{D0953324-5984-444D-A4D2-4EF1929E28A7}" srcId="{AFD6D35F-863B-433B-BB47-7F2CD658D651}" destId="{2F247576-7330-410D-B5DB-9D8C35D96773}" srcOrd="0" destOrd="0" parTransId="{DBF4D41B-2CE0-42A5-982C-233F670679C2}" sibTransId="{9F300B2E-F539-46EB-B84D-327BCEBCB73A}"/>
    <dgm:cxn modelId="{3359A39A-3391-48D3-9B07-00C236E4735D}" type="presOf" srcId="{9F300B2E-F539-46EB-B84D-327BCEBCB73A}" destId="{E6EE078A-2D5E-4635-8898-DF16C8EEEE17}" srcOrd="0" destOrd="0" presId="urn:microsoft.com/office/officeart/2005/8/layout/cycle1"/>
    <dgm:cxn modelId="{B14989E9-4F30-4A0F-B59C-4692F626E986}" type="presOf" srcId="{FBBFA355-8291-431E-8188-B6321040AB76}" destId="{121CE128-D8F1-4753-8B3E-A91D05FDB931}" srcOrd="0" destOrd="0" presId="urn:microsoft.com/office/officeart/2005/8/layout/cycle1"/>
    <dgm:cxn modelId="{05814C1A-CC62-46C0-A23D-FAAC024B51FE}" type="presParOf" srcId="{88FBB2C4-6987-4ABE-82A2-946F93CBE3B3}" destId="{4EA1A8EA-5775-48FA-B6E9-9562E69EC1DC}" srcOrd="0" destOrd="0" presId="urn:microsoft.com/office/officeart/2005/8/layout/cycle1"/>
    <dgm:cxn modelId="{F81944E3-D44F-46F1-AD9E-D926A8AF2F9B}" type="presParOf" srcId="{88FBB2C4-6987-4ABE-82A2-946F93CBE3B3}" destId="{D60291DD-81EB-4BE3-846F-D2A20544CF90}" srcOrd="1" destOrd="0" presId="urn:microsoft.com/office/officeart/2005/8/layout/cycle1"/>
    <dgm:cxn modelId="{CE67E2EB-4C3B-4202-A8F2-86E43197E39B}" type="presParOf" srcId="{88FBB2C4-6987-4ABE-82A2-946F93CBE3B3}" destId="{E6EE078A-2D5E-4635-8898-DF16C8EEEE17}" srcOrd="2" destOrd="0" presId="urn:microsoft.com/office/officeart/2005/8/layout/cycle1"/>
    <dgm:cxn modelId="{64E378CC-8017-46CD-A955-C1DCBCA1AD24}" type="presParOf" srcId="{88FBB2C4-6987-4ABE-82A2-946F93CBE3B3}" destId="{1A4CD791-07A9-439B-A51F-2AD7D091D8B6}" srcOrd="3" destOrd="0" presId="urn:microsoft.com/office/officeart/2005/8/layout/cycle1"/>
    <dgm:cxn modelId="{A7998AFD-8AB9-4DA1-AF2E-B24904853F46}" type="presParOf" srcId="{88FBB2C4-6987-4ABE-82A2-946F93CBE3B3}" destId="{121CE128-D8F1-4753-8B3E-A91D05FDB931}" srcOrd="4" destOrd="0" presId="urn:microsoft.com/office/officeart/2005/8/layout/cycle1"/>
    <dgm:cxn modelId="{E3A92842-7F13-4C42-AF1C-5ECD0B7F44B2}" type="presParOf" srcId="{88FBB2C4-6987-4ABE-82A2-946F93CBE3B3}" destId="{A0ECCEB3-3636-4EA3-860A-D2C3F5472D50}" srcOrd="5" destOrd="0" presId="urn:microsoft.com/office/officeart/2005/8/layout/cycle1"/>
    <dgm:cxn modelId="{A0703F56-9703-4051-954B-CFEA58CF0E0B}" type="presParOf" srcId="{88FBB2C4-6987-4ABE-82A2-946F93CBE3B3}" destId="{4087113E-B111-446E-BBCD-6CB9150AF894}" srcOrd="6" destOrd="0" presId="urn:microsoft.com/office/officeart/2005/8/layout/cycle1"/>
    <dgm:cxn modelId="{EB8D4284-BC67-4FF5-BBE6-9E69B1D9B0AB}" type="presParOf" srcId="{88FBB2C4-6987-4ABE-82A2-946F93CBE3B3}" destId="{EEA68B06-3795-4092-A782-B7B7F57D1C4C}" srcOrd="7" destOrd="0" presId="urn:microsoft.com/office/officeart/2005/8/layout/cycle1"/>
    <dgm:cxn modelId="{4947D8B2-C74A-4326-883B-126D714A58AF}" type="presParOf" srcId="{88FBB2C4-6987-4ABE-82A2-946F93CBE3B3}" destId="{024C0A0D-75F0-4E97-AA28-0DBB2D8B9B97}" srcOrd="8"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0291DD-81EB-4BE3-846F-D2A20544CF90}">
      <dsp:nvSpPr>
        <dsp:cNvPr id="0" name=""/>
        <dsp:cNvSpPr/>
      </dsp:nvSpPr>
      <dsp:spPr>
        <a:xfrm>
          <a:off x="3569623" y="299582"/>
          <a:ext cx="1532929" cy="15329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GB" sz="2200" kern="1200" dirty="0" smtClean="0"/>
            <a:t>Evaluate item design for construct validity</a:t>
          </a:r>
          <a:endParaRPr lang="en-GB" sz="2200" kern="1200" dirty="0"/>
        </a:p>
      </dsp:txBody>
      <dsp:txXfrm>
        <a:off x="3569623" y="299582"/>
        <a:ext cx="1532929" cy="1532929"/>
      </dsp:txXfrm>
    </dsp:sp>
    <dsp:sp modelId="{E6EE078A-2D5E-4635-8898-DF16C8EEEE17}">
      <dsp:nvSpPr>
        <dsp:cNvPr id="0" name=""/>
        <dsp:cNvSpPr/>
      </dsp:nvSpPr>
      <dsp:spPr>
        <a:xfrm>
          <a:off x="1236812" y="-1462"/>
          <a:ext cx="3622375" cy="3622375"/>
        </a:xfrm>
        <a:prstGeom prst="circularArrow">
          <a:avLst>
            <a:gd name="adj1" fmla="val 8252"/>
            <a:gd name="adj2" fmla="val 576426"/>
            <a:gd name="adj3" fmla="val 2962443"/>
            <a:gd name="adj4" fmla="val 52669"/>
            <a:gd name="adj5" fmla="val 9627"/>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1CE128-D8F1-4753-8B3E-A91D05FDB931}">
      <dsp:nvSpPr>
        <dsp:cNvPr id="0" name=""/>
        <dsp:cNvSpPr/>
      </dsp:nvSpPr>
      <dsp:spPr>
        <a:xfrm>
          <a:off x="2281535" y="2530616"/>
          <a:ext cx="1532929" cy="15329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GB" sz="2200" kern="1200" dirty="0" smtClean="0"/>
            <a:t>Evaluate item design for sources of CIV</a:t>
          </a:r>
          <a:endParaRPr lang="en-GB" sz="2200" kern="1200" dirty="0"/>
        </a:p>
      </dsp:txBody>
      <dsp:txXfrm>
        <a:off x="2281535" y="2530616"/>
        <a:ext cx="1532929" cy="1532929"/>
      </dsp:txXfrm>
    </dsp:sp>
    <dsp:sp modelId="{A0ECCEB3-3636-4EA3-860A-D2C3F5472D50}">
      <dsp:nvSpPr>
        <dsp:cNvPr id="0" name=""/>
        <dsp:cNvSpPr/>
      </dsp:nvSpPr>
      <dsp:spPr>
        <a:xfrm>
          <a:off x="1236812" y="-1462"/>
          <a:ext cx="3622375" cy="3622375"/>
        </a:xfrm>
        <a:prstGeom prst="circularArrow">
          <a:avLst>
            <a:gd name="adj1" fmla="val 8252"/>
            <a:gd name="adj2" fmla="val 576426"/>
            <a:gd name="adj3" fmla="val 10170905"/>
            <a:gd name="adj4" fmla="val 7261132"/>
            <a:gd name="adj5" fmla="val 9627"/>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A68B06-3795-4092-A782-B7B7F57D1C4C}">
      <dsp:nvSpPr>
        <dsp:cNvPr id="0" name=""/>
        <dsp:cNvSpPr/>
      </dsp:nvSpPr>
      <dsp:spPr>
        <a:xfrm>
          <a:off x="993446" y="299582"/>
          <a:ext cx="1532929" cy="15329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GB" sz="2200" kern="1200" dirty="0" smtClean="0"/>
            <a:t>Revise as necessary and re-evaluate</a:t>
          </a:r>
          <a:endParaRPr lang="en-GB" sz="2200" kern="1200" dirty="0"/>
        </a:p>
      </dsp:txBody>
      <dsp:txXfrm>
        <a:off x="993446" y="299582"/>
        <a:ext cx="1532929" cy="1532929"/>
      </dsp:txXfrm>
    </dsp:sp>
    <dsp:sp modelId="{024C0A0D-75F0-4E97-AA28-0DBB2D8B9B97}">
      <dsp:nvSpPr>
        <dsp:cNvPr id="0" name=""/>
        <dsp:cNvSpPr/>
      </dsp:nvSpPr>
      <dsp:spPr>
        <a:xfrm>
          <a:off x="1236812" y="-1462"/>
          <a:ext cx="3622375" cy="3622375"/>
        </a:xfrm>
        <a:prstGeom prst="circularArrow">
          <a:avLst>
            <a:gd name="adj1" fmla="val 8252"/>
            <a:gd name="adj2" fmla="val 576426"/>
            <a:gd name="adj3" fmla="val 16855401"/>
            <a:gd name="adj4" fmla="val 14968173"/>
            <a:gd name="adj5" fmla="val 9627"/>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33BA7A-326C-4D8B-838D-AECE3E030278}" type="datetimeFigureOut">
              <a:rPr lang="en-US" smtClean="0"/>
              <a:t>3/8/2016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4EA771-4334-483F-92D5-944C3C4896DE}" type="slidenum">
              <a:rPr lang="en-US" smtClean="0"/>
              <a:t>‹#›</a:t>
            </a:fld>
            <a:endParaRPr lang="en-US"/>
          </a:p>
        </p:txBody>
      </p:sp>
    </p:spTree>
    <p:extLst>
      <p:ext uri="{BB962C8B-B14F-4D97-AF65-F5344CB8AC3E}">
        <p14:creationId xmlns:p14="http://schemas.microsoft.com/office/powerpoint/2010/main" val="2761807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ebaim.org/techniques/tables/data"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a:t>
            </a:r>
          </a:p>
          <a:p>
            <a:r>
              <a:rPr lang="en-US" dirty="0" smtClean="0"/>
              <a:t>#1 was addressed by Dwan (includes </a:t>
            </a:r>
            <a:r>
              <a:rPr lang="en-US" i="1" dirty="0" smtClean="0"/>
              <a:t>logistical </a:t>
            </a:r>
            <a:r>
              <a:rPr lang="en-US" i="0" dirty="0" smtClean="0"/>
              <a:t>and </a:t>
            </a:r>
            <a:r>
              <a:rPr lang="en-US" i="1" dirty="0" smtClean="0"/>
              <a:t>software </a:t>
            </a:r>
            <a:r>
              <a:rPr lang="en-US" i="0" dirty="0" smtClean="0"/>
              <a:t>solutions)</a:t>
            </a:r>
            <a:endParaRPr lang="en-US" dirty="0" smtClean="0"/>
          </a:p>
          <a:p>
            <a:r>
              <a:rPr lang="en-US" dirty="0" smtClean="0"/>
              <a:t>#2 might look like this – (sample table on next page)</a:t>
            </a:r>
          </a:p>
          <a:p>
            <a:r>
              <a:rPr lang="en-US" dirty="0" smtClean="0"/>
              <a:t>#3 is what we’ll focus on for</a:t>
            </a:r>
            <a:r>
              <a:rPr lang="en-US" baseline="0" dirty="0" smtClean="0"/>
              <a:t> the rest of the presentation (my part addresses only </a:t>
            </a:r>
            <a:r>
              <a:rPr lang="en-US" i="1" dirty="0" smtClean="0"/>
              <a:t>interface </a:t>
            </a:r>
            <a:r>
              <a:rPr lang="en-US" i="0" dirty="0" smtClean="0"/>
              <a:t>considerations)</a:t>
            </a:r>
            <a:endParaRPr lang="en-US" dirty="0" smtClean="0"/>
          </a:p>
        </p:txBody>
      </p:sp>
      <p:sp>
        <p:nvSpPr>
          <p:cNvPr id="4" name="Slide Number Placeholder 3"/>
          <p:cNvSpPr>
            <a:spLocks noGrp="1"/>
          </p:cNvSpPr>
          <p:nvPr>
            <p:ph type="sldNum" sz="quarter" idx="10"/>
          </p:nvPr>
        </p:nvSpPr>
        <p:spPr/>
        <p:txBody>
          <a:bodyPr/>
          <a:lstStyle/>
          <a:p>
            <a:fld id="{944EA771-4334-483F-92D5-944C3C4896DE}" type="slidenum">
              <a:rPr lang="en-US" smtClean="0"/>
              <a:t>13</a:t>
            </a:fld>
            <a:endParaRPr lang="en-US"/>
          </a:p>
        </p:txBody>
      </p:sp>
    </p:spTree>
    <p:extLst>
      <p:ext uri="{BB962C8B-B14F-4D97-AF65-F5344CB8AC3E}">
        <p14:creationId xmlns:p14="http://schemas.microsoft.com/office/powerpoint/2010/main" val="21485326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Validity – alternative arguments for why</a:t>
            </a:r>
            <a:r>
              <a:rPr lang="en-GB" baseline="0" dirty="0" smtClean="0"/>
              <a:t> a score was low or high</a:t>
            </a:r>
            <a:endParaRPr lang="en-GB" dirty="0" smtClean="0"/>
          </a:p>
          <a:p>
            <a:endParaRPr lang="en-GB" dirty="0" smtClean="0"/>
          </a:p>
          <a:p>
            <a:r>
              <a:rPr lang="en-GB" dirty="0" smtClean="0"/>
              <a:t>Examples of ancillary KSAs – Math (or computational ability) &amp; quantitative reasoning</a:t>
            </a:r>
          </a:p>
          <a:p>
            <a:endParaRPr lang="en-GB" dirty="0" smtClean="0"/>
          </a:p>
          <a:p>
            <a:r>
              <a:rPr lang="en-GB" dirty="0" smtClean="0"/>
              <a:t>Add number of days in March &amp; April (math word problem)</a:t>
            </a:r>
          </a:p>
          <a:p>
            <a:endParaRPr lang="en-GB" dirty="0" smtClean="0"/>
          </a:p>
          <a:p>
            <a:r>
              <a:rPr lang="en-GB" dirty="0" smtClean="0"/>
              <a:t>Dolan – Any item</a:t>
            </a:r>
            <a:r>
              <a:rPr lang="en-GB" baseline="0" dirty="0" smtClean="0"/>
              <a:t> does not measure one ‘chunk’ of discrete knowledge at a time. Impossible to totally isolate the intended construct from other related things.</a:t>
            </a:r>
          </a:p>
          <a:p>
            <a:endParaRPr lang="en-GB" baseline="0" dirty="0" smtClean="0"/>
          </a:p>
          <a:p>
            <a:r>
              <a:rPr lang="en-GB" sz="1300" dirty="0"/>
              <a:t>Accessing content requires information</a:t>
            </a:r>
          </a:p>
          <a:p>
            <a:r>
              <a:rPr lang="en-GB" sz="1300" dirty="0"/>
              <a:t>presented in a given form to be internalized</a:t>
            </a:r>
          </a:p>
          <a:p>
            <a:r>
              <a:rPr lang="en-GB" sz="1300" dirty="0"/>
              <a:t>by the student. Interactions with content</a:t>
            </a:r>
          </a:p>
          <a:p>
            <a:r>
              <a:rPr lang="en-GB" sz="1300" dirty="0"/>
              <a:t>require students to process, assimilate, manipulate,</a:t>
            </a:r>
          </a:p>
          <a:p>
            <a:r>
              <a:rPr lang="en-GB" sz="1300" dirty="0"/>
              <a:t>and/or interpret content that has been internalized.</a:t>
            </a:r>
          </a:p>
          <a:p>
            <a:r>
              <a:rPr lang="en-GB" sz="1300" dirty="0"/>
              <a:t>Responding requires students to produce</a:t>
            </a:r>
          </a:p>
          <a:p>
            <a:r>
              <a:rPr lang="en-GB" sz="1300" dirty="0"/>
              <a:t>an observable product that is the outcome of their</a:t>
            </a:r>
          </a:p>
          <a:p>
            <a:r>
              <a:rPr lang="en-GB" sz="1300" dirty="0"/>
              <a:t>interaction with content. During each of these</a:t>
            </a:r>
          </a:p>
          <a:p>
            <a:r>
              <a:rPr lang="en-GB" sz="1300" dirty="0"/>
              <a:t>three stages, the degree to which a variety of</a:t>
            </a:r>
          </a:p>
          <a:p>
            <a:r>
              <a:rPr lang="en-GB" sz="1300" dirty="0"/>
              <a:t>constructs operate within a student can interfere</a:t>
            </a:r>
          </a:p>
          <a:p>
            <a:r>
              <a:rPr lang="en-GB" sz="1300" dirty="0"/>
              <a:t>with the student’s ability to access, interact, and</a:t>
            </a:r>
          </a:p>
          <a:p>
            <a:r>
              <a:rPr lang="en-GB" sz="1300" dirty="0"/>
              <a:t>respond in a manner that allows the student to</a:t>
            </a:r>
          </a:p>
          <a:p>
            <a:r>
              <a:rPr lang="en-GB" sz="1300" dirty="0"/>
              <a:t>demonstrate that construct.</a:t>
            </a:r>
          </a:p>
          <a:p>
            <a:r>
              <a:rPr lang="en-GB" sz="1300" dirty="0"/>
              <a:t>From Hansen: </a:t>
            </a:r>
            <a:r>
              <a:rPr lang="en-GB" sz="1300" dirty="0" err="1"/>
              <a:t>Mislevy</a:t>
            </a:r>
            <a:r>
              <a:rPr lang="en-GB" sz="1300" dirty="0"/>
              <a:t> et al. (2003).</a:t>
            </a:r>
          </a:p>
          <a:p>
            <a:r>
              <a:rPr lang="en-GB" sz="1300" dirty="0"/>
              <a:t>additional KSAs can cause unduly low scores among test takers with disabilities.</a:t>
            </a:r>
          </a:p>
          <a:p>
            <a:r>
              <a:rPr lang="en-GB" sz="1300" dirty="0"/>
              <a:t>3. </a:t>
            </a:r>
            <a:r>
              <a:rPr lang="en-GB" sz="1300" i="1" dirty="0"/>
              <a:t>Characteristic feature</a:t>
            </a:r>
            <a:r>
              <a:rPr lang="en-GB" sz="1300" b="1" i="1" dirty="0"/>
              <a:t>s</a:t>
            </a:r>
            <a:r>
              <a:rPr lang="en-GB" sz="1300" b="1" dirty="0"/>
              <a:t>. </a:t>
            </a:r>
            <a:r>
              <a:rPr lang="en-GB" sz="1300" dirty="0"/>
              <a:t>Characteristic features of the assessment consist of the</a:t>
            </a:r>
          </a:p>
          <a:p>
            <a:r>
              <a:rPr lang="en-GB" sz="1300" dirty="0"/>
              <a:t>“features that must be present in a situation in order to evoke the desired evidence”</a:t>
            </a:r>
          </a:p>
          <a:p>
            <a:r>
              <a:rPr lang="en-GB" sz="1300" dirty="0"/>
              <a:t>about the focal KSAs (</a:t>
            </a:r>
            <a:r>
              <a:rPr lang="en-GB" sz="1300" dirty="0" err="1"/>
              <a:t>Mislevy</a:t>
            </a:r>
            <a:r>
              <a:rPr lang="en-GB" sz="1300" dirty="0"/>
              <a:t> et al., 2003, p. 37). For example, if one is assessing</a:t>
            </a:r>
          </a:p>
          <a:p>
            <a:r>
              <a:rPr lang="en-GB" sz="1300" dirty="0"/>
              <a:t>reading comprehension proficiency, then typically an important characteristic feature</a:t>
            </a:r>
          </a:p>
          <a:p>
            <a:r>
              <a:rPr lang="en-GB" sz="1300" dirty="0"/>
              <a:t>is “consistent availability of the reading passage while the items are being answered”</a:t>
            </a:r>
          </a:p>
          <a:p>
            <a:r>
              <a:rPr lang="en-GB" sz="1300" dirty="0"/>
              <a:t>as opposed to only being able to view the passage once, then having it disappear,</a:t>
            </a:r>
          </a:p>
          <a:p>
            <a:r>
              <a:rPr lang="en-GB" sz="1300" dirty="0"/>
              <a:t>which would place higher demand on memory than is likely to be appropriate.7</a:t>
            </a:r>
          </a:p>
          <a:p>
            <a:r>
              <a:rPr lang="en-GB" sz="1300" dirty="0"/>
              <a:t>4. </a:t>
            </a:r>
            <a:r>
              <a:rPr lang="en-GB" sz="1300" i="1" dirty="0"/>
              <a:t>Variable features</a:t>
            </a:r>
            <a:r>
              <a:rPr lang="en-GB" sz="1300" b="1" dirty="0"/>
              <a:t>. </a:t>
            </a:r>
            <a:r>
              <a:rPr lang="en-GB" sz="1300" dirty="0"/>
              <a:t>Variable features are described as features that “can be varied to</a:t>
            </a:r>
          </a:p>
          <a:p>
            <a:r>
              <a:rPr lang="en-GB" sz="1300" dirty="0"/>
              <a:t>shift the difficulty or focus of tasks” (</a:t>
            </a:r>
            <a:r>
              <a:rPr lang="en-GB" sz="1300" dirty="0" err="1"/>
              <a:t>Mislevy</a:t>
            </a:r>
            <a:r>
              <a:rPr lang="en-GB" sz="1300" dirty="0"/>
              <a:t> et al., 2003, p. 37). Variable features</a:t>
            </a:r>
          </a:p>
          <a:p>
            <a:r>
              <a:rPr lang="en-GB" sz="1300" dirty="0"/>
              <a:t>have a particularly significant role with respect to test takers with disabilities and</a:t>
            </a:r>
          </a:p>
          <a:p>
            <a:r>
              <a:rPr lang="en-GB" sz="1300" dirty="0"/>
              <a:t>other subpopulations (e.g., speakers of minority languages). Much of our attention in</a:t>
            </a:r>
          </a:p>
          <a:p>
            <a:r>
              <a:rPr lang="en-GB" sz="1300" dirty="0"/>
              <a:t>this report will be on manipulating variable features to reduce or eliminate demands</a:t>
            </a:r>
          </a:p>
          <a:p>
            <a:r>
              <a:rPr lang="en-GB" sz="1300" dirty="0"/>
              <a:t>for additional KSAs in which there may be a deficit while making sure (to the extent</a:t>
            </a:r>
          </a:p>
          <a:p>
            <a:r>
              <a:rPr lang="en-GB" sz="1300" dirty="0"/>
              <a:t>possible) that demands for focal KSAs have not been changed.</a:t>
            </a:r>
          </a:p>
          <a:p>
            <a:endParaRPr lang="en-GB" sz="1300" dirty="0"/>
          </a:p>
          <a:p>
            <a:r>
              <a:rPr lang="en-GB" sz="1300" dirty="0"/>
              <a:t>Most of the key attributes of the</a:t>
            </a:r>
          </a:p>
          <a:p>
            <a:r>
              <a:rPr lang="en-GB" sz="1300" dirty="0"/>
              <a:t>design pattern have essentially the same values and functions for candidates with disabilities as</a:t>
            </a:r>
          </a:p>
          <a:p>
            <a:r>
              <a:rPr lang="en-GB" sz="1300" dirty="0"/>
              <a:t>for those without. For example, the test designer must carefully distinguish between focal KSAs</a:t>
            </a:r>
          </a:p>
          <a:p>
            <a:r>
              <a:rPr lang="en-GB" sz="1300" dirty="0"/>
              <a:t>and additional KSAs, and this basic distinction holds regardless of whether the test taker in</a:t>
            </a:r>
          </a:p>
          <a:p>
            <a:r>
              <a:rPr lang="en-GB" sz="1300" dirty="0"/>
              <a:t>question has a disability. Similarly, the test designer must anticipate the way in which</a:t>
            </a:r>
          </a:p>
          <a:p>
            <a:r>
              <a:rPr lang="en-GB" sz="1300" dirty="0"/>
              <a:t>characteristic features and variable features drive demand for the test taker’s focal KSAs and</a:t>
            </a:r>
          </a:p>
          <a:p>
            <a:r>
              <a:rPr lang="en-GB" sz="1300" dirty="0"/>
              <a:t>additional KSAs so that the test properly measures, to the extent feasible, the targeted</a:t>
            </a:r>
          </a:p>
          <a:p>
            <a:r>
              <a:rPr lang="en-GB" sz="1300" dirty="0"/>
              <a:t>proficiency (composed of focal KSAs) rather than the additional KSAs (including those that</a:t>
            </a:r>
          </a:p>
          <a:p>
            <a:r>
              <a:rPr lang="en-GB" sz="1300" dirty="0"/>
              <a:t>characterize disabilities).</a:t>
            </a:r>
          </a:p>
        </p:txBody>
      </p:sp>
      <p:sp>
        <p:nvSpPr>
          <p:cNvPr id="4" name="Slide Number Placeholder 3"/>
          <p:cNvSpPr>
            <a:spLocks noGrp="1"/>
          </p:cNvSpPr>
          <p:nvPr>
            <p:ph type="sldNum" sz="quarter" idx="10"/>
          </p:nvPr>
        </p:nvSpPr>
        <p:spPr/>
        <p:txBody>
          <a:bodyPr/>
          <a:lstStyle/>
          <a:p>
            <a:fld id="{944EA771-4334-483F-92D5-944C3C4896DE}" type="slidenum">
              <a:rPr lang="en-US" smtClean="0"/>
              <a:t>34</a:t>
            </a:fld>
            <a:endParaRPr lang="en-US"/>
          </a:p>
        </p:txBody>
      </p:sp>
    </p:spTree>
    <p:extLst>
      <p:ext uri="{BB962C8B-B14F-4D97-AF65-F5344CB8AC3E}">
        <p14:creationId xmlns:p14="http://schemas.microsoft.com/office/powerpoint/2010/main" val="39879240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Example – vocabulary</a:t>
            </a:r>
            <a:r>
              <a:rPr lang="en-GB" baseline="0" dirty="0" smtClean="0"/>
              <a:t> lists/translated words/formula sheets</a:t>
            </a:r>
          </a:p>
          <a:p>
            <a:endParaRPr lang="en-GB" baseline="0" dirty="0" smtClean="0"/>
          </a:p>
          <a:p>
            <a:r>
              <a:rPr lang="en-GB" sz="1200" dirty="0" smtClean="0"/>
              <a:t>physical disabilities that prevent their use of a mouse, such as adequate</a:t>
            </a:r>
          </a:p>
          <a:p>
            <a:r>
              <a:rPr lang="en-GB" sz="1200" dirty="0" smtClean="0"/>
              <a:t>keyboard shortcuts or alternative ways to move objects within drag-and-drop</a:t>
            </a:r>
          </a:p>
          <a:p>
            <a:r>
              <a:rPr lang="en-GB" sz="1200" dirty="0" smtClean="0"/>
              <a:t>environments. </a:t>
            </a:r>
            <a:endParaRPr lang="en-GB" baseline="0" dirty="0" smtClean="0"/>
          </a:p>
          <a:p>
            <a:endParaRPr lang="en-GB" dirty="0"/>
          </a:p>
        </p:txBody>
      </p:sp>
      <p:sp>
        <p:nvSpPr>
          <p:cNvPr id="4" name="Slide Number Placeholder 3"/>
          <p:cNvSpPr>
            <a:spLocks noGrp="1"/>
          </p:cNvSpPr>
          <p:nvPr>
            <p:ph type="sldNum" sz="quarter" idx="10"/>
          </p:nvPr>
        </p:nvSpPr>
        <p:spPr/>
        <p:txBody>
          <a:bodyPr/>
          <a:lstStyle/>
          <a:p>
            <a:fld id="{944EA771-4334-483F-92D5-944C3C4896DE}" type="slidenum">
              <a:rPr lang="en-US" smtClean="0"/>
              <a:t>35</a:t>
            </a:fld>
            <a:endParaRPr lang="en-US"/>
          </a:p>
        </p:txBody>
      </p:sp>
    </p:spTree>
    <p:extLst>
      <p:ext uri="{BB962C8B-B14F-4D97-AF65-F5344CB8AC3E}">
        <p14:creationId xmlns:p14="http://schemas.microsoft.com/office/powerpoint/2010/main" val="33783124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44EA771-4334-483F-92D5-944C3C4896DE}" type="slidenum">
              <a:rPr lang="en-US" smtClean="0"/>
              <a:t>36</a:t>
            </a:fld>
            <a:endParaRPr lang="en-US"/>
          </a:p>
        </p:txBody>
      </p:sp>
    </p:spTree>
    <p:extLst>
      <p:ext uri="{BB962C8B-B14F-4D97-AF65-F5344CB8AC3E}">
        <p14:creationId xmlns:p14="http://schemas.microsoft.com/office/powerpoint/2010/main" val="4170443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724616" eaLnBrk="0" fontAlgn="base" hangingPunct="0">
              <a:spcBef>
                <a:spcPct val="0"/>
              </a:spcBef>
              <a:spcAft>
                <a:spcPct val="0"/>
              </a:spcAft>
            </a:pPr>
            <a:r>
              <a:rPr lang="en-US" altLang="en-US" sz="1300" dirty="0">
                <a:solidFill>
                  <a:srgbClr val="000000"/>
                </a:solidFill>
                <a:latin typeface="Arial" panose="020B0604020202020204" pitchFamily="34" charset="0"/>
                <a:cs typeface="Arial" panose="020B0604020202020204" pitchFamily="34" charset="0"/>
              </a:rPr>
              <a:t>For example, the use of Braille as an accommodation will be facilitated if the following features are avoided in the design of the test:</a:t>
            </a:r>
            <a:endParaRPr lang="en-US" altLang="en-US" sz="1300" dirty="0"/>
          </a:p>
          <a:p>
            <a:pPr defTabSz="724616" eaLnBrk="0" fontAlgn="base" hangingPunct="0">
              <a:spcBef>
                <a:spcPct val="0"/>
              </a:spcBef>
              <a:spcAft>
                <a:spcPct val="0"/>
              </a:spcAft>
              <a:buFontTx/>
              <a:buChar char="•"/>
            </a:pPr>
            <a:r>
              <a:rPr lang="en-US" altLang="en-US" sz="1300" dirty="0">
                <a:solidFill>
                  <a:srgbClr val="000000"/>
                </a:solidFill>
                <a:latin typeface="Arial" panose="020B0604020202020204" pitchFamily="34" charset="0"/>
                <a:cs typeface="Arial" panose="020B0604020202020204" pitchFamily="34" charset="0"/>
              </a:rPr>
              <a:t>Use of construct irrelevant graphs or pictures</a:t>
            </a:r>
            <a:endParaRPr lang="en-US" altLang="en-US" sz="1300" dirty="0">
              <a:solidFill>
                <a:srgbClr val="000000"/>
              </a:solidFill>
              <a:latin typeface="Georgia" panose="02040502050405020303" pitchFamily="18" charset="0"/>
            </a:endParaRPr>
          </a:p>
          <a:p>
            <a:pPr defTabSz="724616" eaLnBrk="0" fontAlgn="base" hangingPunct="0">
              <a:spcBef>
                <a:spcPct val="0"/>
              </a:spcBef>
              <a:spcAft>
                <a:spcPct val="0"/>
              </a:spcAft>
              <a:buFontTx/>
              <a:buChar char="•"/>
            </a:pPr>
            <a:r>
              <a:rPr lang="en-US" altLang="en-US" sz="1300" dirty="0">
                <a:solidFill>
                  <a:srgbClr val="000000"/>
                </a:solidFill>
                <a:latin typeface="Arial" panose="020B0604020202020204" pitchFamily="34" charset="0"/>
                <a:cs typeface="Arial" panose="020B0604020202020204" pitchFamily="34" charset="0"/>
              </a:rPr>
              <a:t>Use of vertical or diagonal text</a:t>
            </a:r>
            <a:endParaRPr lang="en-US" altLang="en-US" sz="1300" dirty="0">
              <a:solidFill>
                <a:srgbClr val="000000"/>
              </a:solidFill>
              <a:latin typeface="Georgia" panose="02040502050405020303" pitchFamily="18" charset="0"/>
            </a:endParaRPr>
          </a:p>
          <a:p>
            <a:pPr defTabSz="724616" eaLnBrk="0" fontAlgn="base" hangingPunct="0">
              <a:spcBef>
                <a:spcPct val="0"/>
              </a:spcBef>
              <a:spcAft>
                <a:spcPct val="0"/>
              </a:spcAft>
              <a:buFontTx/>
              <a:buChar char="•"/>
            </a:pPr>
            <a:r>
              <a:rPr lang="en-US" altLang="en-US" sz="1300" dirty="0">
                <a:solidFill>
                  <a:srgbClr val="000000"/>
                </a:solidFill>
                <a:latin typeface="Arial" panose="020B0604020202020204" pitchFamily="34" charset="0"/>
                <a:cs typeface="Arial" panose="020B0604020202020204" pitchFamily="34" charset="0"/>
              </a:rPr>
              <a:t>Keys and legends located to the left or bottom of the item, where they are more difficult to locate in Braille formats</a:t>
            </a:r>
            <a:endParaRPr lang="en-US" altLang="en-US" sz="1300" dirty="0">
              <a:solidFill>
                <a:srgbClr val="000000"/>
              </a:solidFill>
              <a:latin typeface="Georgia" panose="02040502050405020303" pitchFamily="18" charset="0"/>
            </a:endParaRPr>
          </a:p>
          <a:p>
            <a:pPr defTabSz="724616" eaLnBrk="0" fontAlgn="base" hangingPunct="0">
              <a:spcBef>
                <a:spcPct val="0"/>
              </a:spcBef>
              <a:spcAft>
                <a:spcPct val="0"/>
              </a:spcAft>
              <a:buFontTx/>
              <a:buChar char="•"/>
            </a:pPr>
            <a:r>
              <a:rPr lang="en-US" altLang="en-US" sz="1300" dirty="0">
                <a:solidFill>
                  <a:srgbClr val="000000"/>
                </a:solidFill>
                <a:latin typeface="Arial" panose="020B0604020202020204" pitchFamily="34" charset="0"/>
                <a:cs typeface="Arial" panose="020B0604020202020204" pitchFamily="34" charset="0"/>
              </a:rPr>
              <a:t>Items that depend on reading of graphic representations (such as blueprints, furniture in a room) that do not also have verbal/textual descriptions that can be translated into Braille</a:t>
            </a:r>
            <a:endParaRPr lang="en-US" altLang="en-US" sz="1300" dirty="0">
              <a:solidFill>
                <a:srgbClr val="000000"/>
              </a:solidFill>
              <a:latin typeface="Georgia" panose="02040502050405020303" pitchFamily="18" charset="0"/>
            </a:endParaRPr>
          </a:p>
          <a:p>
            <a:pPr defTabSz="724616" eaLnBrk="0" fontAlgn="base" hangingPunct="0">
              <a:spcBef>
                <a:spcPct val="0"/>
              </a:spcBef>
              <a:spcAft>
                <a:spcPct val="0"/>
              </a:spcAft>
              <a:buFontTx/>
              <a:buChar char="•"/>
            </a:pPr>
            <a:r>
              <a:rPr lang="en-US" altLang="en-US" sz="1300" dirty="0">
                <a:solidFill>
                  <a:srgbClr val="000000"/>
                </a:solidFill>
                <a:latin typeface="Arial" panose="020B0604020202020204" pitchFamily="34" charset="0"/>
                <a:cs typeface="Arial" panose="020B0604020202020204" pitchFamily="34" charset="0"/>
              </a:rPr>
              <a:t>Items that include distracting or purely decorative pictures, which draw attention away from the item content</a:t>
            </a:r>
          </a:p>
          <a:p>
            <a:pPr defTabSz="724616" eaLnBrk="0" fontAlgn="base" hangingPunct="0">
              <a:spcBef>
                <a:spcPct val="0"/>
              </a:spcBef>
              <a:spcAft>
                <a:spcPct val="0"/>
              </a:spcAft>
              <a:buFontTx/>
              <a:buChar char="•"/>
            </a:pPr>
            <a:endParaRPr lang="en-US" altLang="en-US" sz="1300" dirty="0">
              <a:solidFill>
                <a:srgbClr val="000000"/>
              </a:solidFill>
              <a:latin typeface="Arial" panose="020B0604020202020204" pitchFamily="34" charset="0"/>
              <a:cs typeface="Arial" panose="020B0604020202020204" pitchFamily="34" charset="0"/>
            </a:endParaRPr>
          </a:p>
          <a:p>
            <a:pPr defTabSz="724616" eaLnBrk="0" fontAlgn="base" hangingPunct="0">
              <a:spcBef>
                <a:spcPct val="0"/>
              </a:spcBef>
              <a:spcAft>
                <a:spcPct val="0"/>
              </a:spcAft>
              <a:buFontTx/>
              <a:buChar char="•"/>
            </a:pPr>
            <a:r>
              <a:rPr lang="en-US" altLang="en-US" sz="1300" dirty="0">
                <a:solidFill>
                  <a:srgbClr val="000000"/>
                </a:solidFill>
                <a:latin typeface="Arial" panose="020B0604020202020204" pitchFamily="34" charset="0"/>
                <a:cs typeface="Arial" panose="020B0604020202020204" pitchFamily="34" charset="0"/>
              </a:rPr>
              <a:t>I(</a:t>
            </a:r>
            <a:r>
              <a:rPr lang="en-US" altLang="en-US" sz="1300" dirty="0" err="1">
                <a:solidFill>
                  <a:srgbClr val="000000"/>
                </a:solidFill>
                <a:latin typeface="Arial" panose="020B0604020202020204" pitchFamily="34" charset="0"/>
                <a:cs typeface="Arial" panose="020B0604020202020204" pitchFamily="34" charset="0"/>
              </a:rPr>
              <a:t>Unversal</a:t>
            </a:r>
            <a:r>
              <a:rPr lang="en-US" altLang="en-US" sz="1300" dirty="0">
                <a:solidFill>
                  <a:srgbClr val="000000"/>
                </a:solidFill>
                <a:latin typeface="Arial" panose="020B0604020202020204" pitchFamily="34" charset="0"/>
                <a:cs typeface="Arial" panose="020B0604020202020204" pitchFamily="34" charset="0"/>
              </a:rPr>
              <a:t> design applied to large scale assessments</a:t>
            </a:r>
            <a:endParaRPr lang="en-US" altLang="en-US" sz="1300" dirty="0">
              <a:solidFill>
                <a:srgbClr val="000000"/>
              </a:solidFill>
              <a:latin typeface="Times" panose="02020603050405020304" pitchFamily="18" charset="0"/>
            </a:endParaRPr>
          </a:p>
          <a:p>
            <a:endParaRPr lang="en-GB" dirty="0"/>
          </a:p>
        </p:txBody>
      </p:sp>
      <p:sp>
        <p:nvSpPr>
          <p:cNvPr id="4" name="Slide Number Placeholder 3"/>
          <p:cNvSpPr>
            <a:spLocks noGrp="1"/>
          </p:cNvSpPr>
          <p:nvPr>
            <p:ph type="sldNum" sz="quarter" idx="10"/>
          </p:nvPr>
        </p:nvSpPr>
        <p:spPr/>
        <p:txBody>
          <a:bodyPr/>
          <a:lstStyle/>
          <a:p>
            <a:fld id="{944EA771-4334-483F-92D5-944C3C4896DE}" type="slidenum">
              <a:rPr lang="en-US" smtClean="0"/>
              <a:t>37</a:t>
            </a:fld>
            <a:endParaRPr lang="en-US"/>
          </a:p>
        </p:txBody>
      </p:sp>
    </p:spTree>
    <p:extLst>
      <p:ext uri="{BB962C8B-B14F-4D97-AF65-F5344CB8AC3E}">
        <p14:creationId xmlns:p14="http://schemas.microsoft.com/office/powerpoint/2010/main" val="42133382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724616" eaLnBrk="0" fontAlgn="base" hangingPunct="0">
              <a:spcBef>
                <a:spcPct val="0"/>
              </a:spcBef>
              <a:spcAft>
                <a:spcPct val="0"/>
              </a:spcAft>
            </a:pPr>
            <a:r>
              <a:rPr lang="en-US" altLang="en-US" sz="1300" dirty="0">
                <a:solidFill>
                  <a:srgbClr val="000000"/>
                </a:solidFill>
                <a:latin typeface="Arial" panose="020B0604020202020204" pitchFamily="34" charset="0"/>
                <a:cs typeface="Arial" panose="020B0604020202020204" pitchFamily="34" charset="0"/>
              </a:rPr>
              <a:t>For example, the use of Braille as an accommodation will be facilitated if the following features are avoided in the design of the test:</a:t>
            </a:r>
            <a:endParaRPr lang="en-US" altLang="en-US" sz="1300" dirty="0"/>
          </a:p>
          <a:p>
            <a:pPr defTabSz="724616" eaLnBrk="0" fontAlgn="base" hangingPunct="0">
              <a:spcBef>
                <a:spcPct val="0"/>
              </a:spcBef>
              <a:spcAft>
                <a:spcPct val="0"/>
              </a:spcAft>
              <a:buFontTx/>
              <a:buChar char="•"/>
            </a:pPr>
            <a:r>
              <a:rPr lang="en-US" altLang="en-US" sz="1300" dirty="0">
                <a:solidFill>
                  <a:srgbClr val="000000"/>
                </a:solidFill>
                <a:latin typeface="Arial" panose="020B0604020202020204" pitchFamily="34" charset="0"/>
                <a:cs typeface="Arial" panose="020B0604020202020204" pitchFamily="34" charset="0"/>
              </a:rPr>
              <a:t>Use of construct irrelevant graphs or pictures</a:t>
            </a:r>
            <a:endParaRPr lang="en-US" altLang="en-US" sz="1300" dirty="0">
              <a:solidFill>
                <a:srgbClr val="000000"/>
              </a:solidFill>
              <a:latin typeface="Georgia" panose="02040502050405020303" pitchFamily="18" charset="0"/>
            </a:endParaRPr>
          </a:p>
          <a:p>
            <a:pPr defTabSz="724616" eaLnBrk="0" fontAlgn="base" hangingPunct="0">
              <a:spcBef>
                <a:spcPct val="0"/>
              </a:spcBef>
              <a:spcAft>
                <a:spcPct val="0"/>
              </a:spcAft>
              <a:buFontTx/>
              <a:buChar char="•"/>
            </a:pPr>
            <a:r>
              <a:rPr lang="en-US" altLang="en-US" sz="1300" dirty="0">
                <a:solidFill>
                  <a:srgbClr val="000000"/>
                </a:solidFill>
                <a:latin typeface="Arial" panose="020B0604020202020204" pitchFamily="34" charset="0"/>
                <a:cs typeface="Arial" panose="020B0604020202020204" pitchFamily="34" charset="0"/>
              </a:rPr>
              <a:t>Use of vertical or diagonal text</a:t>
            </a:r>
            <a:endParaRPr lang="en-US" altLang="en-US" sz="1300" dirty="0">
              <a:solidFill>
                <a:srgbClr val="000000"/>
              </a:solidFill>
              <a:latin typeface="Georgia" panose="02040502050405020303" pitchFamily="18" charset="0"/>
            </a:endParaRPr>
          </a:p>
          <a:p>
            <a:pPr defTabSz="724616" eaLnBrk="0" fontAlgn="base" hangingPunct="0">
              <a:spcBef>
                <a:spcPct val="0"/>
              </a:spcBef>
              <a:spcAft>
                <a:spcPct val="0"/>
              </a:spcAft>
              <a:buFontTx/>
              <a:buChar char="•"/>
            </a:pPr>
            <a:r>
              <a:rPr lang="en-US" altLang="en-US" sz="1300" dirty="0">
                <a:solidFill>
                  <a:srgbClr val="000000"/>
                </a:solidFill>
                <a:latin typeface="Arial" panose="020B0604020202020204" pitchFamily="34" charset="0"/>
                <a:cs typeface="Arial" panose="020B0604020202020204" pitchFamily="34" charset="0"/>
              </a:rPr>
              <a:t>Keys and legends located to the left or bottom of the item, where they are more difficult to locate in Braille formats</a:t>
            </a:r>
            <a:endParaRPr lang="en-US" altLang="en-US" sz="1300" dirty="0">
              <a:solidFill>
                <a:srgbClr val="000000"/>
              </a:solidFill>
              <a:latin typeface="Georgia" panose="02040502050405020303" pitchFamily="18" charset="0"/>
            </a:endParaRPr>
          </a:p>
          <a:p>
            <a:pPr defTabSz="724616" eaLnBrk="0" fontAlgn="base" hangingPunct="0">
              <a:spcBef>
                <a:spcPct val="0"/>
              </a:spcBef>
              <a:spcAft>
                <a:spcPct val="0"/>
              </a:spcAft>
              <a:buFontTx/>
              <a:buChar char="•"/>
            </a:pPr>
            <a:r>
              <a:rPr lang="en-US" altLang="en-US" sz="1300" dirty="0">
                <a:solidFill>
                  <a:srgbClr val="000000"/>
                </a:solidFill>
                <a:latin typeface="Arial" panose="020B0604020202020204" pitchFamily="34" charset="0"/>
                <a:cs typeface="Arial" panose="020B0604020202020204" pitchFamily="34" charset="0"/>
              </a:rPr>
              <a:t>Items that depend on reading of graphic representations (such as blueprints, furniture in a room) that do not also have verbal/textual descriptions that can be translated into Braille</a:t>
            </a:r>
            <a:endParaRPr lang="en-US" altLang="en-US" sz="1300" dirty="0">
              <a:solidFill>
                <a:srgbClr val="000000"/>
              </a:solidFill>
              <a:latin typeface="Georgia" panose="02040502050405020303" pitchFamily="18" charset="0"/>
            </a:endParaRPr>
          </a:p>
          <a:p>
            <a:pPr defTabSz="724616" eaLnBrk="0" fontAlgn="base" hangingPunct="0">
              <a:spcBef>
                <a:spcPct val="0"/>
              </a:spcBef>
              <a:spcAft>
                <a:spcPct val="0"/>
              </a:spcAft>
              <a:buFontTx/>
              <a:buChar char="•"/>
            </a:pPr>
            <a:r>
              <a:rPr lang="en-US" altLang="en-US" sz="1300" dirty="0">
                <a:solidFill>
                  <a:srgbClr val="000000"/>
                </a:solidFill>
                <a:latin typeface="Arial" panose="020B0604020202020204" pitchFamily="34" charset="0"/>
                <a:cs typeface="Arial" panose="020B0604020202020204" pitchFamily="34" charset="0"/>
              </a:rPr>
              <a:t>Items that include distracting or purely decorative pictures, which draw attention away from the item content</a:t>
            </a:r>
          </a:p>
          <a:p>
            <a:pPr defTabSz="724616" eaLnBrk="0" fontAlgn="base" hangingPunct="0">
              <a:spcBef>
                <a:spcPct val="0"/>
              </a:spcBef>
              <a:spcAft>
                <a:spcPct val="0"/>
              </a:spcAft>
              <a:buFontTx/>
              <a:buChar char="•"/>
            </a:pPr>
            <a:endParaRPr lang="en-US" altLang="en-US" sz="1300" dirty="0">
              <a:solidFill>
                <a:srgbClr val="000000"/>
              </a:solidFill>
              <a:latin typeface="Arial" panose="020B0604020202020204" pitchFamily="34" charset="0"/>
              <a:cs typeface="Arial" panose="020B0604020202020204" pitchFamily="34" charset="0"/>
            </a:endParaRPr>
          </a:p>
          <a:p>
            <a:pPr defTabSz="724616" eaLnBrk="0" fontAlgn="base" hangingPunct="0">
              <a:spcBef>
                <a:spcPct val="0"/>
              </a:spcBef>
              <a:spcAft>
                <a:spcPct val="0"/>
              </a:spcAft>
              <a:buFontTx/>
              <a:buChar char="•"/>
            </a:pPr>
            <a:r>
              <a:rPr lang="en-US" altLang="en-US" sz="1300" dirty="0">
                <a:solidFill>
                  <a:srgbClr val="000000"/>
                </a:solidFill>
                <a:latin typeface="Arial" panose="020B0604020202020204" pitchFamily="34" charset="0"/>
                <a:cs typeface="Arial" panose="020B0604020202020204" pitchFamily="34" charset="0"/>
              </a:rPr>
              <a:t>I(</a:t>
            </a:r>
            <a:r>
              <a:rPr lang="en-US" altLang="en-US" sz="1300" dirty="0" err="1">
                <a:solidFill>
                  <a:srgbClr val="000000"/>
                </a:solidFill>
                <a:latin typeface="Arial" panose="020B0604020202020204" pitchFamily="34" charset="0"/>
                <a:cs typeface="Arial" panose="020B0604020202020204" pitchFamily="34" charset="0"/>
              </a:rPr>
              <a:t>Unversal</a:t>
            </a:r>
            <a:r>
              <a:rPr lang="en-US" altLang="en-US" sz="1300" dirty="0">
                <a:solidFill>
                  <a:srgbClr val="000000"/>
                </a:solidFill>
                <a:latin typeface="Arial" panose="020B0604020202020204" pitchFamily="34" charset="0"/>
                <a:cs typeface="Arial" panose="020B0604020202020204" pitchFamily="34" charset="0"/>
              </a:rPr>
              <a:t> design applied to large scale assessments</a:t>
            </a:r>
            <a:endParaRPr lang="en-US" altLang="en-US" sz="1300" dirty="0">
              <a:solidFill>
                <a:srgbClr val="000000"/>
              </a:solidFill>
              <a:latin typeface="Times" panose="02020603050405020304" pitchFamily="18" charset="0"/>
            </a:endParaRPr>
          </a:p>
          <a:p>
            <a:endParaRPr lang="en-GB" dirty="0"/>
          </a:p>
        </p:txBody>
      </p:sp>
      <p:sp>
        <p:nvSpPr>
          <p:cNvPr id="4" name="Slide Number Placeholder 3"/>
          <p:cNvSpPr>
            <a:spLocks noGrp="1"/>
          </p:cNvSpPr>
          <p:nvPr>
            <p:ph type="sldNum" sz="quarter" idx="10"/>
          </p:nvPr>
        </p:nvSpPr>
        <p:spPr/>
        <p:txBody>
          <a:bodyPr/>
          <a:lstStyle/>
          <a:p>
            <a:fld id="{944EA771-4334-483F-92D5-944C3C4896DE}" type="slidenum">
              <a:rPr lang="en-US" smtClean="0"/>
              <a:t>38</a:t>
            </a:fld>
            <a:endParaRPr lang="en-US"/>
          </a:p>
        </p:txBody>
      </p:sp>
    </p:spTree>
    <p:extLst>
      <p:ext uri="{BB962C8B-B14F-4D97-AF65-F5344CB8AC3E}">
        <p14:creationId xmlns:p14="http://schemas.microsoft.com/office/powerpoint/2010/main" val="16121995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eaLnBrk="1" fontAlgn="t" latinLnBrk="0" hangingPunct="1"/>
            <a:r>
              <a:rPr lang="en-GB" sz="1300" b="1" dirty="0"/>
              <a:t>Strategy</a:t>
            </a:r>
            <a:endParaRPr lang="en-GB" sz="1300" dirty="0"/>
          </a:p>
          <a:p>
            <a:pPr rtl="0" eaLnBrk="1" fontAlgn="t" latinLnBrk="0" hangingPunct="1"/>
            <a:r>
              <a:rPr lang="en-GB" sz="1300" b="1" dirty="0"/>
              <a:t>Description</a:t>
            </a:r>
            <a:endParaRPr lang="en-GB" sz="1300" dirty="0"/>
          </a:p>
          <a:p>
            <a:pPr rtl="0" eaLnBrk="1" fontAlgn="t" latinLnBrk="0" hangingPunct="1"/>
            <a:r>
              <a:rPr lang="en-GB" sz="1300" dirty="0"/>
              <a:t>Reduce excessive length.</a:t>
            </a:r>
          </a:p>
          <a:p>
            <a:pPr rtl="0" eaLnBrk="1" fontAlgn="t" latinLnBrk="0" hangingPunct="1"/>
            <a:r>
              <a:rPr lang="en-GB" sz="1300" dirty="0"/>
              <a:t>Reduce wordiness and remove irrelevant material. Where possible, replace compound and complex sentences with simple ones.</a:t>
            </a:r>
          </a:p>
          <a:p>
            <a:pPr rtl="0" eaLnBrk="1" fontAlgn="t" latinLnBrk="0" hangingPunct="1"/>
            <a:r>
              <a:rPr lang="en-GB" sz="1300" dirty="0"/>
              <a:t>Eliminate unusual or low frequency words and replace with common words.</a:t>
            </a:r>
          </a:p>
          <a:p>
            <a:pPr rtl="0" eaLnBrk="1" fontAlgn="t" latinLnBrk="0" hangingPunct="1"/>
            <a:r>
              <a:rPr lang="en-GB" sz="1300" dirty="0"/>
              <a:t>For example, replace “utilize” with “use.”</a:t>
            </a:r>
          </a:p>
          <a:p>
            <a:pPr rtl="0" eaLnBrk="1" fontAlgn="t" latinLnBrk="0" hangingPunct="1"/>
            <a:r>
              <a:rPr lang="en-GB" sz="1300" dirty="0"/>
              <a:t>Avoid ambiguous words.</a:t>
            </a:r>
          </a:p>
          <a:p>
            <a:pPr rtl="0" eaLnBrk="1" fontAlgn="t" latinLnBrk="0" hangingPunct="1"/>
            <a:r>
              <a:rPr lang="en-GB" sz="1300" dirty="0"/>
              <a:t>For example, “crane” could be a bird or a piece of heavy machinery.</a:t>
            </a:r>
          </a:p>
          <a:p>
            <a:pPr rtl="0" eaLnBrk="1" fontAlgn="t" latinLnBrk="0" hangingPunct="1"/>
            <a:r>
              <a:rPr lang="en-GB" sz="1300" dirty="0"/>
              <a:t>Avoid irregularly spelled words.</a:t>
            </a:r>
          </a:p>
          <a:p>
            <a:pPr rtl="0" eaLnBrk="1" fontAlgn="t" latinLnBrk="0" hangingPunct="1"/>
            <a:r>
              <a:rPr lang="en-GB" sz="1300" dirty="0"/>
              <a:t>For example, “trough” and “feign.”</a:t>
            </a:r>
          </a:p>
          <a:p>
            <a:pPr rtl="0" eaLnBrk="1" fontAlgn="t" latinLnBrk="0" hangingPunct="1"/>
            <a:r>
              <a:rPr lang="en-GB" sz="1300" dirty="0"/>
              <a:t>Avoid proper names.</a:t>
            </a:r>
          </a:p>
          <a:p>
            <a:pPr rtl="0" eaLnBrk="1" fontAlgn="t" latinLnBrk="0" hangingPunct="1"/>
            <a:r>
              <a:rPr lang="en-GB" sz="1300" dirty="0"/>
              <a:t>Replace proper names with simple, common names such as first names.</a:t>
            </a:r>
          </a:p>
          <a:p>
            <a:pPr rtl="0" eaLnBrk="1" fontAlgn="t" latinLnBrk="0" hangingPunct="1"/>
            <a:r>
              <a:rPr lang="en-GB" sz="1300" dirty="0"/>
              <a:t>Avoid inconsistent naming and graphic conventions.</a:t>
            </a:r>
          </a:p>
          <a:p>
            <a:pPr rtl="0" eaLnBrk="1" fontAlgn="t" latinLnBrk="0" hangingPunct="1"/>
            <a:r>
              <a:rPr lang="en-GB" sz="1300" dirty="0"/>
              <a:t>Avoid multiple names for the same concept. Be consistent in the use of typeface.</a:t>
            </a:r>
          </a:p>
          <a:p>
            <a:pPr rtl="0" eaLnBrk="1" fontAlgn="t" latinLnBrk="0" hangingPunct="1"/>
            <a:r>
              <a:rPr lang="en-GB" sz="1300" dirty="0"/>
              <a:t>Avoid unclear signals about how to direct attention.</a:t>
            </a:r>
          </a:p>
          <a:p>
            <a:pPr rtl="0" eaLnBrk="1" fontAlgn="t" latinLnBrk="0" hangingPunct="1"/>
            <a:r>
              <a:rPr lang="en-GB" sz="1300" dirty="0"/>
              <a:t>Well-designed headings and graphic arrangement can convey information about the relative importance of information and order in which it should be considered. For example, phrases such as “in the table below,…” can be helpful.</a:t>
            </a:r>
          </a:p>
          <a:p>
            <a:pPr rtl="0" eaLnBrk="1" fontAlgn="t" latinLnBrk="0" hangingPunct="1"/>
            <a:r>
              <a:rPr lang="en-GB" sz="1300" dirty="0"/>
              <a:t>Mark all questions.</a:t>
            </a:r>
          </a:p>
          <a:p>
            <a:pPr rtl="0" eaLnBrk="1" fontAlgn="t" latinLnBrk="0" hangingPunct="1"/>
            <a:r>
              <a:rPr lang="en-GB" sz="1300" dirty="0"/>
              <a:t>When asking more than one question, be sure that each is specifically marked with a bullet, letter, number, or other obvious graphic signal.</a:t>
            </a:r>
          </a:p>
          <a:p>
            <a:pPr rtl="0" eaLnBrk="1" fontAlgn="t" latinLnBrk="0" hangingPunct="1"/>
            <a:endParaRPr lang="en-GB" sz="1300" dirty="0"/>
          </a:p>
          <a:p>
            <a:pPr rtl="0" eaLnBrk="1" fontAlgn="t" latinLnBrk="0" hangingPunct="1"/>
            <a:r>
              <a:rPr lang="en-GB" sz="1300" dirty="0"/>
              <a:t>Brown, 1999</a:t>
            </a:r>
          </a:p>
          <a:p>
            <a:endParaRPr lang="en-GB" dirty="0" smtClean="0"/>
          </a:p>
          <a:p>
            <a:r>
              <a:rPr lang="en-GB" sz="1300" dirty="0"/>
              <a:t>(see Tindal, Anderson, </a:t>
            </a:r>
            <a:r>
              <a:rPr lang="en-GB" sz="1300" dirty="0" err="1"/>
              <a:t>Helwig</a:t>
            </a:r>
            <a:r>
              <a:rPr lang="en-GB" sz="1300" dirty="0"/>
              <a:t>, Miller, &amp; Glasgow, 2000 for simplification procedures). Tindal, G., Anderson, L., </a:t>
            </a:r>
            <a:r>
              <a:rPr lang="en-GB" sz="1300" dirty="0" err="1"/>
              <a:t>Helwig</a:t>
            </a:r>
            <a:r>
              <a:rPr lang="en-GB" sz="1300" dirty="0"/>
              <a:t>, R., Miller, &amp; Glasgow, A. (2000). </a:t>
            </a:r>
            <a:r>
              <a:rPr lang="en-GB" sz="1300" i="1" dirty="0"/>
              <a:t>Accommodating students with learning disabilities on math tests using language simplification. </a:t>
            </a:r>
            <a:r>
              <a:rPr lang="en-GB" sz="1300" dirty="0"/>
              <a:t>Eugene, OR: RCTP.</a:t>
            </a:r>
            <a:endParaRPr lang="en-GB" dirty="0"/>
          </a:p>
        </p:txBody>
      </p:sp>
      <p:sp>
        <p:nvSpPr>
          <p:cNvPr id="4" name="Slide Number Placeholder 3"/>
          <p:cNvSpPr>
            <a:spLocks noGrp="1"/>
          </p:cNvSpPr>
          <p:nvPr>
            <p:ph type="sldNum" sz="quarter" idx="10"/>
          </p:nvPr>
        </p:nvSpPr>
        <p:spPr/>
        <p:txBody>
          <a:bodyPr/>
          <a:lstStyle/>
          <a:p>
            <a:fld id="{944EA771-4334-483F-92D5-944C3C4896DE}" type="slidenum">
              <a:rPr lang="en-US" smtClean="0"/>
              <a:t>39</a:t>
            </a:fld>
            <a:endParaRPr lang="en-US"/>
          </a:p>
        </p:txBody>
      </p:sp>
    </p:spTree>
    <p:extLst>
      <p:ext uri="{BB962C8B-B14F-4D97-AF65-F5344CB8AC3E}">
        <p14:creationId xmlns:p14="http://schemas.microsoft.com/office/powerpoint/2010/main" val="36479356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300" dirty="0" smtClean="0"/>
              <a:t>Among the many innovative</a:t>
            </a:r>
          </a:p>
          <a:p>
            <a:r>
              <a:rPr lang="en-GB" sz="1300" dirty="0" smtClean="0"/>
              <a:t>item types examined in the literature, there is</a:t>
            </a:r>
          </a:p>
          <a:p>
            <a:r>
              <a:rPr lang="en-GB" sz="1300" dirty="0" smtClean="0"/>
              <a:t>little evidence regarding their ability to enhance</a:t>
            </a:r>
          </a:p>
          <a:p>
            <a:r>
              <a:rPr lang="en-GB" sz="1300" dirty="0" smtClean="0"/>
              <a:t>accessibility. Unfortunately, the development of</a:t>
            </a:r>
          </a:p>
          <a:p>
            <a:r>
              <a:rPr lang="en-GB" sz="1300" dirty="0" smtClean="0"/>
              <a:t>these formats has been done without the investigation</a:t>
            </a:r>
          </a:p>
          <a:p>
            <a:r>
              <a:rPr lang="en-GB" sz="1300" dirty="0" smtClean="0"/>
              <a:t>of their effect on accessibility and fairness.(Rodriguez)</a:t>
            </a:r>
            <a:endParaRPr lang="en-GB" sz="1400" dirty="0"/>
          </a:p>
        </p:txBody>
      </p:sp>
      <p:sp>
        <p:nvSpPr>
          <p:cNvPr id="4" name="Slide Number Placeholder 3"/>
          <p:cNvSpPr>
            <a:spLocks noGrp="1"/>
          </p:cNvSpPr>
          <p:nvPr>
            <p:ph type="sldNum" sz="quarter" idx="10"/>
          </p:nvPr>
        </p:nvSpPr>
        <p:spPr/>
        <p:txBody>
          <a:bodyPr/>
          <a:lstStyle/>
          <a:p>
            <a:fld id="{944EA771-4334-483F-92D5-944C3C4896DE}" type="slidenum">
              <a:rPr lang="en-US" smtClean="0"/>
              <a:t>40</a:t>
            </a:fld>
            <a:endParaRPr lang="en-US"/>
          </a:p>
        </p:txBody>
      </p:sp>
    </p:spTree>
    <p:extLst>
      <p:ext uri="{BB962C8B-B14F-4D97-AF65-F5344CB8AC3E}">
        <p14:creationId xmlns:p14="http://schemas.microsoft.com/office/powerpoint/2010/main" val="37963480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44EA771-4334-483F-92D5-944C3C4896DE}" type="slidenum">
              <a:rPr lang="en-US" smtClean="0"/>
              <a:t>41</a:t>
            </a:fld>
            <a:endParaRPr lang="en-US" dirty="0"/>
          </a:p>
        </p:txBody>
      </p:sp>
    </p:spTree>
    <p:extLst>
      <p:ext uri="{BB962C8B-B14F-4D97-AF65-F5344CB8AC3E}">
        <p14:creationId xmlns:p14="http://schemas.microsoft.com/office/powerpoint/2010/main" val="12691978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44EA771-4334-483F-92D5-944C3C4896DE}" type="slidenum">
              <a:rPr lang="en-US" smtClean="0"/>
              <a:t>42</a:t>
            </a:fld>
            <a:endParaRPr lang="en-US" dirty="0"/>
          </a:p>
        </p:txBody>
      </p:sp>
    </p:spTree>
    <p:extLst>
      <p:ext uri="{BB962C8B-B14F-4D97-AF65-F5344CB8AC3E}">
        <p14:creationId xmlns:p14="http://schemas.microsoft.com/office/powerpoint/2010/main" val="41940221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Disability</a:t>
            </a:r>
            <a:r>
              <a:rPr lang="en-GB" baseline="0" dirty="0" smtClean="0"/>
              <a:t> groups particularly associated with different processing mechanisms:</a:t>
            </a:r>
          </a:p>
          <a:p>
            <a:r>
              <a:rPr lang="en-GB" baseline="0" dirty="0" smtClean="0"/>
              <a:t>Perceptual – visually impaired</a:t>
            </a:r>
          </a:p>
          <a:p>
            <a:r>
              <a:rPr lang="en-GB" baseline="0" dirty="0" smtClean="0"/>
              <a:t>Linguistic – learning disorders</a:t>
            </a:r>
            <a:endParaRPr lang="en-GB" dirty="0"/>
          </a:p>
        </p:txBody>
      </p:sp>
      <p:sp>
        <p:nvSpPr>
          <p:cNvPr id="4" name="Slide Number Placeholder 3"/>
          <p:cNvSpPr>
            <a:spLocks noGrp="1"/>
          </p:cNvSpPr>
          <p:nvPr>
            <p:ph type="sldNum" sz="quarter" idx="10"/>
          </p:nvPr>
        </p:nvSpPr>
        <p:spPr/>
        <p:txBody>
          <a:bodyPr/>
          <a:lstStyle/>
          <a:p>
            <a:fld id="{944EA771-4334-483F-92D5-944C3C4896DE}" type="slidenum">
              <a:rPr lang="en-US" smtClean="0"/>
              <a:t>44</a:t>
            </a:fld>
            <a:endParaRPr lang="en-US" dirty="0"/>
          </a:p>
        </p:txBody>
      </p:sp>
    </p:spTree>
    <p:extLst>
      <p:ext uri="{BB962C8B-B14F-4D97-AF65-F5344CB8AC3E}">
        <p14:creationId xmlns:p14="http://schemas.microsoft.com/office/powerpoint/2010/main" val="1250996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r>
            <a:r>
              <a:rPr lang="en-US" dirty="0" smtClean="0"/>
              <a:t>When the proper HTML markup is in place, users of screen readers can navigate through data tables one cell at a time, and they will hear the column and row headers spoken to them.</a:t>
            </a:r>
            <a:r>
              <a:rPr lang="en-US" dirty="0" smtClean="0"/>
              <a:t>”</a:t>
            </a:r>
          </a:p>
          <a:p>
            <a:r>
              <a:rPr lang="en-US" u="sng" dirty="0" smtClean="0">
                <a:hlinkClick r:id="rId3"/>
              </a:rPr>
              <a:t>http://webaim.org/techniques/tables/data</a:t>
            </a:r>
            <a:r>
              <a:rPr lang="en-US" dirty="0" smtClean="0"/>
              <a:t> </a:t>
            </a:r>
            <a:endParaRPr lang="en-US" dirty="0"/>
          </a:p>
        </p:txBody>
      </p:sp>
      <p:sp>
        <p:nvSpPr>
          <p:cNvPr id="4" name="Slide Number Placeholder 3"/>
          <p:cNvSpPr>
            <a:spLocks noGrp="1"/>
          </p:cNvSpPr>
          <p:nvPr>
            <p:ph type="sldNum" sz="quarter" idx="10"/>
          </p:nvPr>
        </p:nvSpPr>
        <p:spPr/>
        <p:txBody>
          <a:bodyPr/>
          <a:lstStyle/>
          <a:p>
            <a:fld id="{944EA771-4334-483F-92D5-944C3C4896DE}" type="slidenum">
              <a:rPr lang="en-US" smtClean="0"/>
              <a:t>23</a:t>
            </a:fld>
            <a:endParaRPr lang="en-US"/>
          </a:p>
        </p:txBody>
      </p:sp>
    </p:spTree>
    <p:extLst>
      <p:ext uri="{BB962C8B-B14F-4D97-AF65-F5344CB8AC3E}">
        <p14:creationId xmlns:p14="http://schemas.microsoft.com/office/powerpoint/2010/main" val="17726173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t>To this end, the guidelines can be used</a:t>
            </a:r>
          </a:p>
          <a:p>
            <a:r>
              <a:rPr lang="en-GB" sz="1200" dirty="0" smtClean="0"/>
              <a:t>in advance of item development to help item writers understand the</a:t>
            </a:r>
          </a:p>
          <a:p>
            <a:r>
              <a:rPr lang="en-GB" sz="1200" dirty="0" smtClean="0"/>
              <a:t>knowledge, skills, and processes that the different item components require</a:t>
            </a:r>
          </a:p>
          <a:p>
            <a:r>
              <a:rPr lang="en-GB" sz="1200" dirty="0" smtClean="0"/>
              <a:t>students to employ, guiding them toward using those that correspond to the</a:t>
            </a:r>
          </a:p>
          <a:p>
            <a:r>
              <a:rPr lang="en-GB" sz="1200" dirty="0" smtClean="0"/>
              <a:t>intended construct. For instance, reviewing the animation component section</a:t>
            </a:r>
          </a:p>
          <a:p>
            <a:r>
              <a:rPr lang="en-GB" sz="1200" dirty="0" smtClean="0"/>
              <a:t>of the guidelines shows that there are significant perceptual and linguistic</a:t>
            </a:r>
          </a:p>
          <a:p>
            <a:r>
              <a:rPr lang="en-GB" sz="1200" dirty="0" smtClean="0"/>
              <a:t>(visual syntax) requirements. This may guide an item writer away from</a:t>
            </a:r>
          </a:p>
          <a:p>
            <a:r>
              <a:rPr lang="en-GB" sz="1200" dirty="0" smtClean="0"/>
              <a:t>animation for an item intended to measure factual recall. However, if the item</a:t>
            </a:r>
          </a:p>
          <a:p>
            <a:r>
              <a:rPr lang="en-GB" sz="1200" dirty="0" smtClean="0"/>
              <a:t>is intended to measure students’ understanding of complex relationships</a:t>
            </a:r>
          </a:p>
          <a:p>
            <a:r>
              <a:rPr lang="en-GB" sz="1200" dirty="0" smtClean="0"/>
              <a:t>between objects, concepts, or actions, an animation may be an appropriate</a:t>
            </a:r>
          </a:p>
          <a:p>
            <a:r>
              <a:rPr lang="en-GB" sz="1200" dirty="0" smtClean="0"/>
              <a:t>way to encapsulate and present the information. The developer can then use</a:t>
            </a:r>
          </a:p>
          <a:p>
            <a:r>
              <a:rPr lang="en-GB" sz="1200" dirty="0" smtClean="0"/>
              <a:t>the guidelines to identify ways to</a:t>
            </a:r>
          </a:p>
          <a:p>
            <a:endParaRPr lang="en-GB" sz="1200" dirty="0" smtClean="0"/>
          </a:p>
          <a:p>
            <a:r>
              <a:rPr lang="en-GB" sz="1200" b="1" dirty="0" smtClean="0"/>
              <a:t>1. Evaluate the item design for construct validity</a:t>
            </a:r>
          </a:p>
          <a:p>
            <a:r>
              <a:rPr lang="en-GB" sz="1200" dirty="0" smtClean="0"/>
              <a:t>This analysis determines whether the appropriate content was selected</a:t>
            </a:r>
          </a:p>
          <a:p>
            <a:r>
              <a:rPr lang="en-GB" sz="1200" dirty="0" smtClean="0"/>
              <a:t>given the test item specification. The item-level construct should clearly</a:t>
            </a:r>
          </a:p>
          <a:p>
            <a:r>
              <a:rPr lang="en-GB" sz="1200" dirty="0" smtClean="0"/>
              <a:t>define the knowledge, skills, abilities, and processes the item intends to</a:t>
            </a:r>
          </a:p>
          <a:p>
            <a:r>
              <a:rPr lang="en-GB" sz="1200" dirty="0" smtClean="0"/>
              <a:t>measure. The content should be evaluated for construct validity through</a:t>
            </a:r>
          </a:p>
          <a:p>
            <a:r>
              <a:rPr lang="en-GB" sz="1200" dirty="0" smtClean="0"/>
              <a:t>the following two steps:</a:t>
            </a:r>
          </a:p>
          <a:p>
            <a:r>
              <a:rPr lang="en-GB" sz="1200" dirty="0" smtClean="0"/>
              <a:t>1.1. Assess the construct using the item content and delivery</a:t>
            </a:r>
          </a:p>
          <a:p>
            <a:r>
              <a:rPr lang="en-GB" sz="1200" dirty="0" smtClean="0"/>
              <a:t>considerations.</a:t>
            </a:r>
          </a:p>
          <a:p>
            <a:r>
              <a:rPr lang="en-GB" sz="1200" dirty="0" smtClean="0"/>
              <a:t>1.2. Assess the construct using test-specific item writing guidelines and</a:t>
            </a:r>
          </a:p>
          <a:p>
            <a:r>
              <a:rPr lang="en-GB" sz="1200" dirty="0" smtClean="0"/>
              <a:t>item review processes. Test specific item writing guidelines should</a:t>
            </a:r>
          </a:p>
          <a:p>
            <a:r>
              <a:rPr lang="en-GB" sz="1200" dirty="0" smtClean="0"/>
              <a:t>suggest the scope of the construct, the methods and materials that</a:t>
            </a:r>
          </a:p>
          <a:p>
            <a:r>
              <a:rPr lang="en-GB" sz="1200" dirty="0" smtClean="0"/>
              <a:t>would be used to best teach the constructs, provide exemplars for</a:t>
            </a:r>
          </a:p>
          <a:p>
            <a:r>
              <a:rPr lang="en-GB" sz="1200" dirty="0" smtClean="0"/>
              <a:t>how the constructs should be measured, define item formats, and</a:t>
            </a:r>
          </a:p>
          <a:p>
            <a:r>
              <a:rPr lang="en-GB" sz="1200" dirty="0" smtClean="0"/>
              <a:t>identify potential sources of variance (Smisko, Twing, &amp; Denny,</a:t>
            </a:r>
          </a:p>
          <a:p>
            <a:r>
              <a:rPr lang="en-GB" sz="1200" dirty="0" smtClean="0"/>
              <a:t>2000).</a:t>
            </a:r>
          </a:p>
          <a:p>
            <a:r>
              <a:rPr lang="en-GB" sz="1200" b="1" dirty="0" smtClean="0"/>
              <a:t>2. Evaluate the item design for sources of construct-irrelevant variance</a:t>
            </a:r>
          </a:p>
          <a:p>
            <a:r>
              <a:rPr lang="en-GB" sz="1200" dirty="0" smtClean="0"/>
              <a:t>This analysis determines whether the item design and chosen interfaces</a:t>
            </a:r>
          </a:p>
          <a:p>
            <a:r>
              <a:rPr lang="en-GB" sz="1200" dirty="0" smtClean="0"/>
              <a:t>interfere with the construct by adding additional skill or knowledge</a:t>
            </a:r>
          </a:p>
          <a:p>
            <a:r>
              <a:rPr lang="en-GB" sz="1200" dirty="0" smtClean="0"/>
              <a:t>requirements due to the interaction between the student and the medium.</a:t>
            </a:r>
          </a:p>
          <a:p>
            <a:r>
              <a:rPr lang="en-GB" sz="1200" dirty="0" smtClean="0"/>
              <a:t>2.1. Identify </a:t>
            </a:r>
            <a:r>
              <a:rPr lang="en-GB" sz="1200" i="1" dirty="0" smtClean="0"/>
              <a:t>item components </a:t>
            </a:r>
            <a:r>
              <a:rPr lang="en-GB" sz="1200" dirty="0" smtClean="0"/>
              <a:t>within the test item design.</a:t>
            </a:r>
          </a:p>
          <a:p>
            <a:r>
              <a:rPr lang="en-GB" sz="1200" dirty="0" smtClean="0"/>
              <a:t>2.2. Consider the </a:t>
            </a:r>
            <a:r>
              <a:rPr lang="en-GB" sz="1200" i="1" dirty="0" smtClean="0"/>
              <a:t>student group </a:t>
            </a:r>
            <a:r>
              <a:rPr lang="en-GB" sz="1200" dirty="0" smtClean="0"/>
              <a:t>targeted for this item in terms of their</a:t>
            </a:r>
          </a:p>
          <a:p>
            <a:r>
              <a:rPr lang="en-GB" sz="1200" dirty="0" smtClean="0"/>
              <a:t>functional skills and limitations. Which processing categories are</a:t>
            </a:r>
          </a:p>
          <a:p>
            <a:r>
              <a:rPr lang="en-GB" sz="1200" dirty="0" smtClean="0"/>
              <a:t>impacted by the targeted student groups? If the impacted</a:t>
            </a:r>
          </a:p>
          <a:p>
            <a:r>
              <a:rPr lang="en-GB" sz="1200" dirty="0" smtClean="0"/>
              <a:t>processing categories are construct relevant the item will not be</a:t>
            </a:r>
          </a:p>
          <a:p>
            <a:r>
              <a:rPr lang="en-GB" sz="1200" dirty="0" smtClean="0"/>
              <a:t>valid for student from the targeted group. Is there a different way</a:t>
            </a:r>
          </a:p>
          <a:p>
            <a:r>
              <a:rPr lang="en-GB" sz="1200" dirty="0" smtClean="0"/>
              <a:t>to measure the construct that would be valid for all students?</a:t>
            </a:r>
          </a:p>
          <a:p>
            <a:r>
              <a:rPr lang="en-GB" sz="1200" dirty="0" smtClean="0"/>
              <a:t>2.3. For each component, determine which processing categories are</a:t>
            </a:r>
          </a:p>
          <a:p>
            <a:r>
              <a:rPr lang="en-GB" sz="1200" dirty="0" smtClean="0"/>
              <a:t>construct relevant. Within the construct relevant categories,</a:t>
            </a:r>
          </a:p>
          <a:p>
            <a:r>
              <a:rPr lang="en-GB" sz="1200" dirty="0" smtClean="0"/>
              <a:t>determine the sources of variance that are construct relevant.</a:t>
            </a:r>
          </a:p>
          <a:p>
            <a:r>
              <a:rPr lang="en-GB" sz="1200" dirty="0" smtClean="0"/>
              <a:t>2.4. Evaluate the item design against the </a:t>
            </a:r>
            <a:r>
              <a:rPr lang="en-GB" sz="1200" i="1" dirty="0" smtClean="0"/>
              <a:t>design recommendations </a:t>
            </a:r>
            <a:r>
              <a:rPr lang="en-GB" sz="1200" dirty="0" smtClean="0"/>
              <a:t>for all</a:t>
            </a:r>
          </a:p>
          <a:p>
            <a:r>
              <a:rPr lang="en-GB" sz="1200" dirty="0" smtClean="0"/>
              <a:t>the construct irrelevant sources of variance across all processing</a:t>
            </a:r>
          </a:p>
          <a:p>
            <a:r>
              <a:rPr lang="en-GB" sz="1200" dirty="0" smtClean="0"/>
              <a:t>categories.</a:t>
            </a:r>
          </a:p>
          <a:p>
            <a:r>
              <a:rPr lang="en-GB" sz="1200" dirty="0" smtClean="0"/>
              <a:t>2.5. For each construct-irrelevant source of variance: if the item design</a:t>
            </a:r>
          </a:p>
          <a:p>
            <a:r>
              <a:rPr lang="en-GB" sz="1200" dirty="0" smtClean="0"/>
              <a:t>already contains remedies suggested in the design</a:t>
            </a:r>
          </a:p>
          <a:p>
            <a:r>
              <a:rPr lang="en-GB" sz="1200" dirty="0" smtClean="0"/>
              <a:t>recommendations, or other solutions, no further action is needed.</a:t>
            </a:r>
          </a:p>
          <a:p>
            <a:r>
              <a:rPr lang="en-GB" sz="1200" dirty="0" smtClean="0"/>
              <a:t>16</a:t>
            </a:r>
          </a:p>
          <a:p>
            <a:r>
              <a:rPr lang="en-GB" sz="1200" dirty="0" smtClean="0"/>
              <a:t>Introduction</a:t>
            </a:r>
          </a:p>
          <a:p>
            <a:r>
              <a:rPr lang="en-GB" sz="1200" dirty="0" smtClean="0"/>
              <a:t>17</a:t>
            </a:r>
          </a:p>
          <a:p>
            <a:r>
              <a:rPr lang="en-GB" sz="1200" b="1" dirty="0" smtClean="0"/>
              <a:t>3. Revise the item design to incorporate relevant design recommendations</a:t>
            </a:r>
          </a:p>
          <a:p>
            <a:r>
              <a:rPr lang="en-GB" sz="1200" b="1" dirty="0" smtClean="0"/>
              <a:t>and re-evaluate using the UD-CBT process.</a:t>
            </a:r>
          </a:p>
          <a:p>
            <a:r>
              <a:rPr lang="en-GB" sz="1200" dirty="0" smtClean="0"/>
              <a:t>3.1. For all construct irrelevant sources of variance without solutions</a:t>
            </a:r>
          </a:p>
          <a:p>
            <a:r>
              <a:rPr lang="en-GB" sz="1200" dirty="0" smtClean="0"/>
              <a:t>embedded in the existing item design, consider the design solutions</a:t>
            </a:r>
          </a:p>
          <a:p>
            <a:r>
              <a:rPr lang="en-GB" sz="1200" dirty="0" smtClean="0"/>
              <a:t>suggested in the UD-CBT Guidelines. The solutions should be</a:t>
            </a:r>
          </a:p>
          <a:p>
            <a:r>
              <a:rPr lang="en-GB" sz="1200" dirty="0" smtClean="0"/>
              <a:t>considered according to feasibility, cost-effectiveness, and student</a:t>
            </a:r>
          </a:p>
          <a:p>
            <a:r>
              <a:rPr lang="en-GB" sz="1200" dirty="0" smtClean="0"/>
              <a:t>populations impacted.</a:t>
            </a:r>
          </a:p>
          <a:p>
            <a:r>
              <a:rPr lang="en-GB" sz="1200" b="1" dirty="0" smtClean="0"/>
              <a:t>4. Upon completion of design changes identified through UD-CBT the</a:t>
            </a:r>
          </a:p>
          <a:p>
            <a:r>
              <a:rPr lang="en-GB" sz="1200" b="1" dirty="0" smtClean="0"/>
              <a:t>same process should again be applied to ensure that no additional</a:t>
            </a:r>
          </a:p>
          <a:p>
            <a:r>
              <a:rPr lang="en-GB" sz="1200" b="1" dirty="0" smtClean="0"/>
              <a:t>sources of construct-irrelevant variance were introduced.</a:t>
            </a:r>
            <a:endParaRPr lang="en-GB" dirty="0"/>
          </a:p>
        </p:txBody>
      </p:sp>
      <p:sp>
        <p:nvSpPr>
          <p:cNvPr id="4" name="Slide Number Placeholder 3"/>
          <p:cNvSpPr>
            <a:spLocks noGrp="1"/>
          </p:cNvSpPr>
          <p:nvPr>
            <p:ph type="sldNum" sz="quarter" idx="10"/>
          </p:nvPr>
        </p:nvSpPr>
        <p:spPr/>
        <p:txBody>
          <a:bodyPr/>
          <a:lstStyle/>
          <a:p>
            <a:fld id="{944EA771-4334-483F-92D5-944C3C4896DE}" type="slidenum">
              <a:rPr lang="en-US" smtClean="0"/>
              <a:t>47</a:t>
            </a:fld>
            <a:endParaRPr lang="en-US" dirty="0"/>
          </a:p>
        </p:txBody>
      </p:sp>
    </p:spTree>
    <p:extLst>
      <p:ext uri="{BB962C8B-B14F-4D97-AF65-F5344CB8AC3E}">
        <p14:creationId xmlns:p14="http://schemas.microsoft.com/office/powerpoint/2010/main" val="11222653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300" dirty="0"/>
              <a:t>This situation can be</a:t>
            </a:r>
          </a:p>
          <a:p>
            <a:r>
              <a:rPr lang="en-GB" sz="1300" dirty="0"/>
              <a:t>addressed by following a user-centered design approach (Norman, 1988), in which</a:t>
            </a:r>
          </a:p>
          <a:p>
            <a:r>
              <a:rPr lang="en-GB" sz="1300" dirty="0"/>
              <a:t>the development process draws on user input at multiple instances during</a:t>
            </a:r>
          </a:p>
          <a:p>
            <a:r>
              <a:rPr lang="en-GB" sz="1300" dirty="0"/>
              <a:t>development to validate design ideas and correct any usability problems. Adherence</a:t>
            </a:r>
          </a:p>
          <a:p>
            <a:r>
              <a:rPr lang="en-GB" sz="1300" dirty="0"/>
              <a:t>to user-centered design throughout the development process will help assure that</a:t>
            </a:r>
          </a:p>
          <a:p>
            <a:r>
              <a:rPr lang="en-GB" sz="1300" dirty="0"/>
              <a:t>the interactivity within any item type is easily and immediately understood by testtakers,</a:t>
            </a:r>
          </a:p>
          <a:p>
            <a:r>
              <a:rPr lang="en-GB" sz="1300" dirty="0"/>
              <a:t>without requiring time or energy to learn how to operate the interface.</a:t>
            </a:r>
          </a:p>
          <a:p>
            <a:r>
              <a:rPr lang="en-GB" sz="1300" dirty="0"/>
              <a:t>While user input may be sought in informal ways at design crossroads, more formal</a:t>
            </a:r>
          </a:p>
          <a:p>
            <a:r>
              <a:rPr lang="en-GB" sz="1300" dirty="0"/>
              <a:t>usability studies may be appropriate at different points within the development cycle.</a:t>
            </a:r>
          </a:p>
          <a:p>
            <a:r>
              <a:rPr lang="en-GB" sz="1300" dirty="0"/>
              <a:t>For example, a usability study may be undertaken using rough or “low-fidelity”</a:t>
            </a:r>
          </a:p>
          <a:p>
            <a:r>
              <a:rPr lang="en-GB" sz="1300" dirty="0"/>
              <a:t>prototypes, such as designs sketched out on paper, prior to a significant</a:t>
            </a:r>
          </a:p>
          <a:p>
            <a:r>
              <a:rPr lang="en-GB" sz="1300" dirty="0"/>
              <a:t>development investment, and a late-stage study using higher fidelity prototypes,</a:t>
            </a:r>
          </a:p>
          <a:p>
            <a:r>
              <a:rPr lang="en-GB" sz="1300" dirty="0"/>
              <a:t>such as partially interactive designs, might occur once templates and items are close</a:t>
            </a:r>
          </a:p>
          <a:p>
            <a:r>
              <a:rPr lang="en-GB" sz="1300" dirty="0"/>
              <a:t>to completion.</a:t>
            </a:r>
          </a:p>
          <a:p>
            <a:r>
              <a:rPr lang="en-GB" sz="1300" dirty="0"/>
              <a:t>Whenever possible, usability studies should involve subjects that represent the</a:t>
            </a:r>
          </a:p>
          <a:p>
            <a:r>
              <a:rPr lang="en-GB" sz="1300" dirty="0"/>
              <a:t>target population of the assessment. One model of a usability study consists of </a:t>
            </a:r>
            <a:r>
              <a:rPr lang="en-GB" sz="1300" dirty="0" smtClean="0"/>
              <a:t>one-on-</a:t>
            </a:r>
            <a:endParaRPr lang="en-GB" sz="1300" dirty="0"/>
          </a:p>
          <a:p>
            <a:r>
              <a:rPr lang="en-GB" sz="1300" dirty="0"/>
              <a:t>one sessions with students using a think-aloud/cognitive lab protocol to foster an</a:t>
            </a:r>
          </a:p>
          <a:p>
            <a:r>
              <a:rPr lang="en-GB" sz="1300" dirty="0"/>
              <a:t>understanding of subjects’ cognitive processes as they step through the prototypes.</a:t>
            </a:r>
          </a:p>
          <a:p>
            <a:r>
              <a:rPr lang="en-GB" sz="1300" dirty="0"/>
              <a:t>Screen captures and audio transcriptions can be analyzed with findings documented</a:t>
            </a:r>
          </a:p>
          <a:p>
            <a:r>
              <a:rPr lang="en-GB" sz="1300" dirty="0"/>
              <a:t>in a formal report. When done at an early development phase, any design missteps</a:t>
            </a:r>
          </a:p>
          <a:p>
            <a:r>
              <a:rPr lang="en-GB" sz="1300" dirty="0"/>
              <a:t>can be quickly identified and corrected before a significant investment is made in</a:t>
            </a:r>
          </a:p>
          <a:p>
            <a:r>
              <a:rPr lang="en-GB" sz="1300" dirty="0"/>
              <a:t>software development efforts. (Pearson – Innovative Item Design)</a:t>
            </a:r>
            <a:endParaRPr lang="en-GB" dirty="0"/>
          </a:p>
        </p:txBody>
      </p:sp>
      <p:sp>
        <p:nvSpPr>
          <p:cNvPr id="4" name="Slide Number Placeholder 3"/>
          <p:cNvSpPr>
            <a:spLocks noGrp="1"/>
          </p:cNvSpPr>
          <p:nvPr>
            <p:ph type="sldNum" sz="quarter" idx="10"/>
          </p:nvPr>
        </p:nvSpPr>
        <p:spPr/>
        <p:txBody>
          <a:bodyPr/>
          <a:lstStyle/>
          <a:p>
            <a:fld id="{944EA771-4334-483F-92D5-944C3C4896DE}" type="slidenum">
              <a:rPr lang="en-US" smtClean="0"/>
              <a:t>48</a:t>
            </a:fld>
            <a:endParaRPr lang="en-US" dirty="0"/>
          </a:p>
        </p:txBody>
      </p:sp>
    </p:spTree>
    <p:extLst>
      <p:ext uri="{BB962C8B-B14F-4D97-AF65-F5344CB8AC3E}">
        <p14:creationId xmlns:p14="http://schemas.microsoft.com/office/powerpoint/2010/main" val="42844296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44EA771-4334-483F-92D5-944C3C4896DE}" type="slidenum">
              <a:rPr lang="en-US" smtClean="0"/>
              <a:t>49</a:t>
            </a:fld>
            <a:endParaRPr lang="en-US" dirty="0"/>
          </a:p>
        </p:txBody>
      </p:sp>
    </p:spTree>
    <p:extLst>
      <p:ext uri="{BB962C8B-B14F-4D97-AF65-F5344CB8AC3E}">
        <p14:creationId xmlns:p14="http://schemas.microsoft.com/office/powerpoint/2010/main" val="42424144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44EA771-4334-483F-92D5-944C3C4896DE}" type="slidenum">
              <a:rPr lang="en-US" smtClean="0"/>
              <a:t>51</a:t>
            </a:fld>
            <a:endParaRPr lang="en-US"/>
          </a:p>
        </p:txBody>
      </p:sp>
    </p:spTree>
    <p:extLst>
      <p:ext uri="{BB962C8B-B14F-4D97-AF65-F5344CB8AC3E}">
        <p14:creationId xmlns:p14="http://schemas.microsoft.com/office/powerpoint/2010/main" val="3428058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44EA771-4334-483F-92D5-944C3C4896DE}" type="slidenum">
              <a:rPr lang="en-US" smtClean="0"/>
              <a:t>26</a:t>
            </a:fld>
            <a:endParaRPr lang="en-US"/>
          </a:p>
        </p:txBody>
      </p:sp>
    </p:spTree>
    <p:extLst>
      <p:ext uri="{BB962C8B-B14F-4D97-AF65-F5344CB8AC3E}">
        <p14:creationId xmlns:p14="http://schemas.microsoft.com/office/powerpoint/2010/main" val="33085867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300" dirty="0"/>
              <a:t>by considering student characteristics in the conceptualization, creation, and implementation stages of test development (Thompson, Johnstone, &amp; </a:t>
            </a:r>
            <a:r>
              <a:rPr lang="en-GB" sz="1300" dirty="0" err="1"/>
              <a:t>Thurlow</a:t>
            </a:r>
            <a:r>
              <a:rPr lang="en-GB" sz="1300" dirty="0"/>
              <a:t>, 2002). </a:t>
            </a:r>
            <a:endParaRPr lang="en-GB" dirty="0"/>
          </a:p>
        </p:txBody>
      </p:sp>
      <p:sp>
        <p:nvSpPr>
          <p:cNvPr id="4" name="Slide Number Placeholder 3"/>
          <p:cNvSpPr>
            <a:spLocks noGrp="1"/>
          </p:cNvSpPr>
          <p:nvPr>
            <p:ph type="sldNum" sz="quarter" idx="10"/>
          </p:nvPr>
        </p:nvSpPr>
        <p:spPr/>
        <p:txBody>
          <a:bodyPr/>
          <a:lstStyle/>
          <a:p>
            <a:fld id="{944EA771-4334-483F-92D5-944C3C4896DE}" type="slidenum">
              <a:rPr lang="en-US" smtClean="0"/>
              <a:t>28</a:t>
            </a:fld>
            <a:endParaRPr lang="en-US"/>
          </a:p>
        </p:txBody>
      </p:sp>
    </p:spTree>
    <p:extLst>
      <p:ext uri="{BB962C8B-B14F-4D97-AF65-F5344CB8AC3E}">
        <p14:creationId xmlns:p14="http://schemas.microsoft.com/office/powerpoint/2010/main" val="436476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Inclusive assessment population – Diverse student population receive </a:t>
            </a:r>
            <a:r>
              <a:rPr lang="en-GB" dirty="0" smtClean="0"/>
              <a:t>opportunities </a:t>
            </a:r>
            <a:r>
              <a:rPr lang="en-GB" dirty="0"/>
              <a:t>to demonstrate competence on the same content.</a:t>
            </a:r>
          </a:p>
          <a:p>
            <a:r>
              <a:rPr lang="en-GB" dirty="0"/>
              <a:t>Precisely defined constructs</a:t>
            </a:r>
          </a:p>
          <a:p>
            <a:r>
              <a:rPr lang="en-GB" dirty="0"/>
              <a:t>Accessible, non-biased items</a:t>
            </a:r>
          </a:p>
          <a:p>
            <a:r>
              <a:rPr lang="en-GB" dirty="0" err="1"/>
              <a:t>Popham</a:t>
            </a:r>
            <a:r>
              <a:rPr lang="en-GB" dirty="0"/>
              <a:t> and </a:t>
            </a:r>
            <a:r>
              <a:rPr lang="en-GB" dirty="0" err="1"/>
              <a:t>Lindheim</a:t>
            </a:r>
            <a:r>
              <a:rPr lang="en-GB" dirty="0"/>
              <a:t> (1980) as “anything in an item that could potentially advantage or disadvantage any subgroup of examinees within the populations to be tested” (p. 6).</a:t>
            </a:r>
          </a:p>
          <a:p>
            <a:r>
              <a:rPr lang="en-GB" dirty="0"/>
              <a:t>Amenable to accommodations</a:t>
            </a:r>
          </a:p>
          <a:p>
            <a:r>
              <a:rPr lang="en-GB" dirty="0"/>
              <a:t>Simple , clear, and intuitive instructions and procedures</a:t>
            </a:r>
          </a:p>
          <a:p>
            <a:r>
              <a:rPr lang="en-GB" dirty="0"/>
              <a:t>Maximum readability and comprehensibility</a:t>
            </a:r>
          </a:p>
          <a:p>
            <a:r>
              <a:rPr lang="en-GB" dirty="0"/>
              <a:t>Maximum legibility</a:t>
            </a:r>
          </a:p>
          <a:p>
            <a:endParaRPr lang="en-GB" dirty="0"/>
          </a:p>
        </p:txBody>
      </p:sp>
      <p:sp>
        <p:nvSpPr>
          <p:cNvPr id="4" name="Slide Number Placeholder 3"/>
          <p:cNvSpPr>
            <a:spLocks noGrp="1"/>
          </p:cNvSpPr>
          <p:nvPr>
            <p:ph type="sldNum" sz="quarter" idx="10"/>
          </p:nvPr>
        </p:nvSpPr>
        <p:spPr/>
        <p:txBody>
          <a:bodyPr/>
          <a:lstStyle/>
          <a:p>
            <a:fld id="{944EA771-4334-483F-92D5-944C3C4896DE}" type="slidenum">
              <a:rPr lang="en-US" smtClean="0"/>
              <a:t>29</a:t>
            </a:fld>
            <a:endParaRPr lang="en-US"/>
          </a:p>
        </p:txBody>
      </p:sp>
    </p:spTree>
    <p:extLst>
      <p:ext uri="{BB962C8B-B14F-4D97-AF65-F5344CB8AC3E}">
        <p14:creationId xmlns:p14="http://schemas.microsoft.com/office/powerpoint/2010/main" val="30297983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Test conceptualization – Define test constructs precisely &amp; explicitly</a:t>
            </a:r>
          </a:p>
          <a:p>
            <a:r>
              <a:rPr lang="en-GB" dirty="0" smtClean="0"/>
              <a:t>Test construction – items that minimize effects of extraneous factors and can be used with accommodations (avoid unnecessary use of graphics, appropriate font size, etc.), </a:t>
            </a:r>
            <a:r>
              <a:rPr lang="en-GB" b="1" dirty="0" smtClean="0"/>
              <a:t>full range of test performance to avoid ceiling/floor effects, </a:t>
            </a:r>
            <a:r>
              <a:rPr lang="en-GB" dirty="0" smtClean="0"/>
              <a:t>item review process</a:t>
            </a:r>
          </a:p>
          <a:p>
            <a:r>
              <a:rPr lang="en-GB" dirty="0" smtClean="0"/>
              <a:t>Field testing – demographics of field test sample, include use of accommodations in field testing</a:t>
            </a:r>
          </a:p>
          <a:p>
            <a:r>
              <a:rPr lang="en-GB" dirty="0" smtClean="0"/>
              <a:t>Item analysis – analyse items using wide range of statistical tests</a:t>
            </a:r>
          </a:p>
          <a:p>
            <a:r>
              <a:rPr lang="en-GB" dirty="0" smtClean="0"/>
              <a:t>Analysis of ‘flagged’ items – cognitive labs; expert reviews</a:t>
            </a:r>
          </a:p>
          <a:p>
            <a:r>
              <a:rPr lang="en-GB" dirty="0" smtClean="0"/>
              <a:t>Test reviews – eliminate items with evidence of disability basis</a:t>
            </a:r>
          </a:p>
          <a:p>
            <a:endParaRPr lang="en-GB" dirty="0" smtClean="0"/>
          </a:p>
          <a:p>
            <a:r>
              <a:rPr lang="en-GB" sz="1300" dirty="0"/>
              <a:t>however, the primary difference that sets UDA apart from other test development procedures is the conscious and deliberate consideration of individual needs within the design of the testing environment.  (</a:t>
            </a:r>
            <a:r>
              <a:rPr lang="en-GB" sz="1300" dirty="0" err="1"/>
              <a:t>Ketterline</a:t>
            </a:r>
            <a:r>
              <a:rPr lang="en-GB" sz="1300" dirty="0"/>
              <a:t>)</a:t>
            </a:r>
            <a:endParaRPr lang="en-GB" dirty="0" smtClean="0"/>
          </a:p>
          <a:p>
            <a:endParaRPr lang="en-GB" dirty="0"/>
          </a:p>
        </p:txBody>
      </p:sp>
      <p:sp>
        <p:nvSpPr>
          <p:cNvPr id="4" name="Slide Number Placeholder 3"/>
          <p:cNvSpPr>
            <a:spLocks noGrp="1"/>
          </p:cNvSpPr>
          <p:nvPr>
            <p:ph type="sldNum" sz="quarter" idx="10"/>
          </p:nvPr>
        </p:nvSpPr>
        <p:spPr/>
        <p:txBody>
          <a:bodyPr/>
          <a:lstStyle/>
          <a:p>
            <a:fld id="{944EA771-4334-483F-92D5-944C3C4896DE}" type="slidenum">
              <a:rPr lang="en-US" smtClean="0"/>
              <a:t>30</a:t>
            </a:fld>
            <a:endParaRPr lang="en-US"/>
          </a:p>
        </p:txBody>
      </p:sp>
    </p:spTree>
    <p:extLst>
      <p:ext uri="{BB962C8B-B14F-4D97-AF65-F5344CB8AC3E}">
        <p14:creationId xmlns:p14="http://schemas.microsoft.com/office/powerpoint/2010/main" val="7925244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44EA771-4334-483F-92D5-944C3C4896DE}" type="slidenum">
              <a:rPr lang="en-US" smtClean="0"/>
              <a:t>31</a:t>
            </a:fld>
            <a:endParaRPr lang="en-US"/>
          </a:p>
        </p:txBody>
      </p:sp>
    </p:spTree>
    <p:extLst>
      <p:ext uri="{BB962C8B-B14F-4D97-AF65-F5344CB8AC3E}">
        <p14:creationId xmlns:p14="http://schemas.microsoft.com/office/powerpoint/2010/main" val="1420150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CIV</a:t>
            </a:r>
            <a:r>
              <a:rPr lang="en-GB" baseline="0" dirty="0" smtClean="0"/>
              <a:t> – actual test construct is too broad, measuring things the test was not intended to measure.</a:t>
            </a:r>
            <a:endParaRPr lang="en-GB" dirty="0"/>
          </a:p>
        </p:txBody>
      </p:sp>
      <p:sp>
        <p:nvSpPr>
          <p:cNvPr id="4" name="Slide Number Placeholder 3"/>
          <p:cNvSpPr>
            <a:spLocks noGrp="1"/>
          </p:cNvSpPr>
          <p:nvPr>
            <p:ph type="sldNum" sz="quarter" idx="10"/>
          </p:nvPr>
        </p:nvSpPr>
        <p:spPr/>
        <p:txBody>
          <a:bodyPr/>
          <a:lstStyle/>
          <a:p>
            <a:fld id="{944EA771-4334-483F-92D5-944C3C4896DE}" type="slidenum">
              <a:rPr lang="en-US" smtClean="0"/>
              <a:t>32</a:t>
            </a:fld>
            <a:endParaRPr lang="en-US"/>
          </a:p>
        </p:txBody>
      </p:sp>
    </p:spTree>
    <p:extLst>
      <p:ext uri="{BB962C8B-B14F-4D97-AF65-F5344CB8AC3E}">
        <p14:creationId xmlns:p14="http://schemas.microsoft.com/office/powerpoint/2010/main" val="28746375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Validity – alternative arguments for why</a:t>
            </a:r>
            <a:r>
              <a:rPr lang="en-GB" baseline="0" dirty="0" smtClean="0"/>
              <a:t> a score was low or high</a:t>
            </a:r>
            <a:endParaRPr lang="en-GB" dirty="0" smtClean="0"/>
          </a:p>
          <a:p>
            <a:endParaRPr lang="en-GB" dirty="0" smtClean="0"/>
          </a:p>
          <a:p>
            <a:r>
              <a:rPr lang="en-GB" dirty="0" smtClean="0"/>
              <a:t>Examples of ancillary KSAs – Math (or computational ability) &amp; quantitative reasoning</a:t>
            </a:r>
          </a:p>
          <a:p>
            <a:endParaRPr lang="en-GB" dirty="0" smtClean="0"/>
          </a:p>
          <a:p>
            <a:r>
              <a:rPr lang="en-GB" dirty="0" smtClean="0"/>
              <a:t>Add number of days in March &amp; April (math word problem)</a:t>
            </a:r>
          </a:p>
          <a:p>
            <a:endParaRPr lang="en-GB" dirty="0" smtClean="0"/>
          </a:p>
          <a:p>
            <a:r>
              <a:rPr lang="en-GB" dirty="0" smtClean="0"/>
              <a:t>Dolan – Any item</a:t>
            </a:r>
            <a:r>
              <a:rPr lang="en-GB" baseline="0" dirty="0" smtClean="0"/>
              <a:t> does not measure one ‘chunk’ of discrete knowledge at a time. Impossible to totally isolate the intended construct from other related things.</a:t>
            </a:r>
          </a:p>
          <a:p>
            <a:endParaRPr lang="en-GB" baseline="0" dirty="0" smtClean="0"/>
          </a:p>
          <a:p>
            <a:r>
              <a:rPr lang="en-GB" sz="1300" dirty="0"/>
              <a:t>Accessing content requires information</a:t>
            </a:r>
          </a:p>
          <a:p>
            <a:r>
              <a:rPr lang="en-GB" sz="1300" dirty="0"/>
              <a:t>presented in a given form to be internalized</a:t>
            </a:r>
          </a:p>
          <a:p>
            <a:r>
              <a:rPr lang="en-GB" sz="1300" dirty="0"/>
              <a:t>by the student. Interactions with content</a:t>
            </a:r>
          </a:p>
          <a:p>
            <a:r>
              <a:rPr lang="en-GB" sz="1300" dirty="0"/>
              <a:t>require students to process, assimilate, manipulate,</a:t>
            </a:r>
          </a:p>
          <a:p>
            <a:r>
              <a:rPr lang="en-GB" sz="1300" dirty="0"/>
              <a:t>and/or interpret content that has been internalized.</a:t>
            </a:r>
          </a:p>
          <a:p>
            <a:r>
              <a:rPr lang="en-GB" sz="1300" dirty="0"/>
              <a:t>Responding requires students to produce</a:t>
            </a:r>
          </a:p>
          <a:p>
            <a:r>
              <a:rPr lang="en-GB" sz="1300" dirty="0"/>
              <a:t>an observable product that is the outcome of their</a:t>
            </a:r>
          </a:p>
          <a:p>
            <a:r>
              <a:rPr lang="en-GB" sz="1300" dirty="0"/>
              <a:t>interaction with content. During each of these</a:t>
            </a:r>
          </a:p>
          <a:p>
            <a:r>
              <a:rPr lang="en-GB" sz="1300" dirty="0"/>
              <a:t>three stages, the degree to which a variety of</a:t>
            </a:r>
          </a:p>
          <a:p>
            <a:r>
              <a:rPr lang="en-GB" sz="1300" dirty="0"/>
              <a:t>constructs operate within a student can interfere</a:t>
            </a:r>
          </a:p>
          <a:p>
            <a:r>
              <a:rPr lang="en-GB" sz="1300" dirty="0"/>
              <a:t>with the student’s ability to access, interact, and</a:t>
            </a:r>
          </a:p>
          <a:p>
            <a:r>
              <a:rPr lang="en-GB" sz="1300" dirty="0"/>
              <a:t>respond in a manner that allows the student to</a:t>
            </a:r>
          </a:p>
          <a:p>
            <a:r>
              <a:rPr lang="en-GB" sz="1300" dirty="0"/>
              <a:t>demonstrate that construct.</a:t>
            </a:r>
          </a:p>
          <a:p>
            <a:r>
              <a:rPr lang="en-GB" sz="1300" dirty="0"/>
              <a:t>From Hansen: </a:t>
            </a:r>
            <a:r>
              <a:rPr lang="en-GB" sz="1300" dirty="0" err="1"/>
              <a:t>Mislevy</a:t>
            </a:r>
            <a:r>
              <a:rPr lang="en-GB" sz="1300" dirty="0"/>
              <a:t> et al. (2003).</a:t>
            </a:r>
          </a:p>
          <a:p>
            <a:r>
              <a:rPr lang="en-GB" sz="1300" dirty="0"/>
              <a:t>additional KSAs can cause unduly low scores among test takers with disabilities.</a:t>
            </a:r>
          </a:p>
          <a:p>
            <a:r>
              <a:rPr lang="en-GB" sz="1300" dirty="0"/>
              <a:t>3. </a:t>
            </a:r>
            <a:r>
              <a:rPr lang="en-GB" sz="1300" i="1" dirty="0"/>
              <a:t>Characteristic feature</a:t>
            </a:r>
            <a:r>
              <a:rPr lang="en-GB" sz="1300" b="1" i="1" dirty="0"/>
              <a:t>s</a:t>
            </a:r>
            <a:r>
              <a:rPr lang="en-GB" sz="1300" b="1" dirty="0"/>
              <a:t>. </a:t>
            </a:r>
            <a:r>
              <a:rPr lang="en-GB" sz="1300" dirty="0"/>
              <a:t>Characteristic features of the assessment consist of the</a:t>
            </a:r>
          </a:p>
          <a:p>
            <a:r>
              <a:rPr lang="en-GB" sz="1300" dirty="0"/>
              <a:t>“features that must be present in a situation in order to evoke the desired evidence”</a:t>
            </a:r>
          </a:p>
          <a:p>
            <a:r>
              <a:rPr lang="en-GB" sz="1300" dirty="0"/>
              <a:t>about the focal KSAs (</a:t>
            </a:r>
            <a:r>
              <a:rPr lang="en-GB" sz="1300" dirty="0" err="1"/>
              <a:t>Mislevy</a:t>
            </a:r>
            <a:r>
              <a:rPr lang="en-GB" sz="1300" dirty="0"/>
              <a:t> et al., 2003, p. 37). For example, if one is assessing</a:t>
            </a:r>
          </a:p>
          <a:p>
            <a:r>
              <a:rPr lang="en-GB" sz="1300" dirty="0"/>
              <a:t>reading comprehension proficiency, then typically an important characteristic feature</a:t>
            </a:r>
          </a:p>
          <a:p>
            <a:r>
              <a:rPr lang="en-GB" sz="1300" dirty="0"/>
              <a:t>is “consistent availability of the reading passage while the items are being answered”</a:t>
            </a:r>
          </a:p>
          <a:p>
            <a:r>
              <a:rPr lang="en-GB" sz="1300" dirty="0"/>
              <a:t>as opposed to only being able to view the passage once, then having it disappear,</a:t>
            </a:r>
          </a:p>
          <a:p>
            <a:r>
              <a:rPr lang="en-GB" sz="1300" dirty="0"/>
              <a:t>which would place higher demand on memory than is likely to be appropriate.7</a:t>
            </a:r>
          </a:p>
          <a:p>
            <a:r>
              <a:rPr lang="en-GB" sz="1300" dirty="0"/>
              <a:t>4. </a:t>
            </a:r>
            <a:r>
              <a:rPr lang="en-GB" sz="1300" i="1" dirty="0"/>
              <a:t>Variable features</a:t>
            </a:r>
            <a:r>
              <a:rPr lang="en-GB" sz="1300" b="1" dirty="0"/>
              <a:t>. </a:t>
            </a:r>
            <a:r>
              <a:rPr lang="en-GB" sz="1300" dirty="0"/>
              <a:t>Variable features are described as features that “can be varied to</a:t>
            </a:r>
          </a:p>
          <a:p>
            <a:r>
              <a:rPr lang="en-GB" sz="1300" dirty="0"/>
              <a:t>shift the difficulty or focus of tasks” (</a:t>
            </a:r>
            <a:r>
              <a:rPr lang="en-GB" sz="1300" dirty="0" err="1"/>
              <a:t>Mislevy</a:t>
            </a:r>
            <a:r>
              <a:rPr lang="en-GB" sz="1300" dirty="0"/>
              <a:t> et al., 2003, p. 37). Variable features</a:t>
            </a:r>
          </a:p>
          <a:p>
            <a:r>
              <a:rPr lang="en-GB" sz="1300" dirty="0"/>
              <a:t>have a particularly significant role with respect to test takers with disabilities and</a:t>
            </a:r>
          </a:p>
          <a:p>
            <a:r>
              <a:rPr lang="en-GB" sz="1300" dirty="0"/>
              <a:t>other subpopulations (e.g., speakers of minority languages). Much of our attention in</a:t>
            </a:r>
          </a:p>
          <a:p>
            <a:r>
              <a:rPr lang="en-GB" sz="1300" dirty="0"/>
              <a:t>this report will be on manipulating variable features to reduce or eliminate demands</a:t>
            </a:r>
          </a:p>
          <a:p>
            <a:r>
              <a:rPr lang="en-GB" sz="1300" dirty="0"/>
              <a:t>for additional KSAs in which there may be a deficit while making sure (to the extent</a:t>
            </a:r>
          </a:p>
          <a:p>
            <a:r>
              <a:rPr lang="en-GB" sz="1300" dirty="0"/>
              <a:t>possible) that demands for focal KSAs have not been changed.</a:t>
            </a:r>
          </a:p>
          <a:p>
            <a:endParaRPr lang="en-GB" sz="1300" dirty="0"/>
          </a:p>
          <a:p>
            <a:r>
              <a:rPr lang="en-GB" sz="1300" dirty="0"/>
              <a:t>Most of the key attributes of the</a:t>
            </a:r>
          </a:p>
          <a:p>
            <a:r>
              <a:rPr lang="en-GB" sz="1300" dirty="0"/>
              <a:t>design pattern have essentially the same values and functions for candidates with disabilities as</a:t>
            </a:r>
          </a:p>
          <a:p>
            <a:r>
              <a:rPr lang="en-GB" sz="1300" dirty="0"/>
              <a:t>for those without. For example, the test designer must carefully distinguish between focal KSAs</a:t>
            </a:r>
          </a:p>
          <a:p>
            <a:r>
              <a:rPr lang="en-GB" sz="1300" dirty="0"/>
              <a:t>and additional KSAs, and this basic distinction holds regardless of whether the test taker in</a:t>
            </a:r>
          </a:p>
          <a:p>
            <a:r>
              <a:rPr lang="en-GB" sz="1300" dirty="0"/>
              <a:t>question has a disability. Similarly, the test designer must anticipate the way in which</a:t>
            </a:r>
          </a:p>
          <a:p>
            <a:r>
              <a:rPr lang="en-GB" sz="1300" dirty="0"/>
              <a:t>characteristic features and variable features drive demand for the test taker’s focal KSAs and</a:t>
            </a:r>
          </a:p>
          <a:p>
            <a:r>
              <a:rPr lang="en-GB" sz="1300" dirty="0"/>
              <a:t>additional KSAs so that the test properly measures, to the extent feasible, the targeted</a:t>
            </a:r>
          </a:p>
          <a:p>
            <a:r>
              <a:rPr lang="en-GB" sz="1300" dirty="0"/>
              <a:t>proficiency (composed of focal KSAs) rather than the additional KSAs (including those that</a:t>
            </a:r>
          </a:p>
          <a:p>
            <a:r>
              <a:rPr lang="en-GB" sz="1300" dirty="0"/>
              <a:t>characterize disabilities).</a:t>
            </a:r>
          </a:p>
        </p:txBody>
      </p:sp>
      <p:sp>
        <p:nvSpPr>
          <p:cNvPr id="4" name="Slide Number Placeholder 3"/>
          <p:cNvSpPr>
            <a:spLocks noGrp="1"/>
          </p:cNvSpPr>
          <p:nvPr>
            <p:ph type="sldNum" sz="quarter" idx="10"/>
          </p:nvPr>
        </p:nvSpPr>
        <p:spPr/>
        <p:txBody>
          <a:bodyPr/>
          <a:lstStyle/>
          <a:p>
            <a:fld id="{944EA771-4334-483F-92D5-944C3C4896DE}" type="slidenum">
              <a:rPr lang="en-US" smtClean="0"/>
              <a:t>33</a:t>
            </a:fld>
            <a:endParaRPr lang="en-US"/>
          </a:p>
        </p:txBody>
      </p:sp>
    </p:spTree>
    <p:extLst>
      <p:ext uri="{BB962C8B-B14F-4D97-AF65-F5344CB8AC3E}">
        <p14:creationId xmlns:p14="http://schemas.microsoft.com/office/powerpoint/2010/main" val="844561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cstate="print">
            <a:extLst>
              <a:ext uri="{28A0092B-C50C-407E-A947-70E740481C1C}">
                <a14:useLocalDpi xmlns:a14="http://schemas.microsoft.com/office/drawing/2010/main" val="0"/>
              </a:ext>
            </a:extLst>
          </a:blip>
          <a:srcRect b="24390"/>
          <a:stretch/>
        </p:blipFill>
        <p:spPr>
          <a:xfrm>
            <a:off x="-2444" y="0"/>
            <a:ext cx="9146444" cy="6858000"/>
          </a:xfrm>
          <a:prstGeom prst="rect">
            <a:avLst/>
          </a:prstGeom>
        </p:spPr>
      </p:pic>
      <p:sp>
        <p:nvSpPr>
          <p:cNvPr id="9" name="Rectangle 8"/>
          <p:cNvSpPr/>
          <p:nvPr userDrawn="1"/>
        </p:nvSpPr>
        <p:spPr>
          <a:xfrm>
            <a:off x="0" y="3581400"/>
            <a:ext cx="9144000" cy="1447800"/>
          </a:xfrm>
          <a:prstGeom prst="rect">
            <a:avLst/>
          </a:prstGeom>
          <a:solidFill>
            <a:srgbClr val="E07327">
              <a:alpha val="9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0" y="3578225"/>
            <a:ext cx="9144000" cy="917575"/>
          </a:xfrm>
          <a:noFill/>
        </p:spPr>
        <p:txBody>
          <a:bodyPr lIns="0" rIns="0">
            <a:normAutofit/>
          </a:bodyPr>
          <a:lstStyle>
            <a:lvl1pPr algn="ct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0" y="4495800"/>
            <a:ext cx="9152467" cy="533400"/>
          </a:xfrm>
          <a:noFill/>
        </p:spPr>
        <p:txBody>
          <a:bodyPr lIns="0" tIns="0" rIns="0" bIns="0" anchor="ctr" anchorCtr="0">
            <a:normAutofit/>
          </a:bodyPr>
          <a:lstStyle>
            <a:lvl1pPr marL="0" indent="0" algn="ctr">
              <a:spcBef>
                <a:spcPts val="0"/>
              </a:spcBef>
              <a:buNone/>
              <a:defRPr sz="2400" i="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93536" y="736336"/>
            <a:ext cx="1854464" cy="1854464"/>
          </a:xfrm>
          <a:prstGeom prst="rect">
            <a:avLst/>
          </a:prstGeom>
        </p:spPr>
      </p:pic>
      <p:sp>
        <p:nvSpPr>
          <p:cNvPr id="5" name="TextBox 4"/>
          <p:cNvSpPr txBox="1"/>
          <p:nvPr userDrawn="1"/>
        </p:nvSpPr>
        <p:spPr>
          <a:xfrm>
            <a:off x="7620000" y="6248400"/>
            <a:ext cx="1257075" cy="369332"/>
          </a:xfrm>
          <a:prstGeom prst="rect">
            <a:avLst/>
          </a:prstGeom>
          <a:noFill/>
        </p:spPr>
        <p:txBody>
          <a:bodyPr wrap="none" rtlCol="0">
            <a:spAutoFit/>
          </a:bodyPr>
          <a:lstStyle/>
          <a:p>
            <a:r>
              <a:rPr lang="en-US" dirty="0" smtClean="0">
                <a:solidFill>
                  <a:schemeClr val="bg1"/>
                </a:solidFill>
                <a:latin typeface="Century Gothic" panose="020B0502020202020204" pitchFamily="34" charset="0"/>
              </a:rPr>
              <a:t>#atpconf</a:t>
            </a:r>
            <a:endParaRPr lang="en-US" dirty="0">
              <a:solidFill>
                <a:schemeClr val="bg1"/>
              </a:solidFill>
              <a:latin typeface="Century Gothic" panose="020B0502020202020204" pitchFamily="34" charset="0"/>
            </a:endParaRPr>
          </a:p>
        </p:txBody>
      </p:sp>
      <p:pic>
        <p:nvPicPr>
          <p:cNvPr id="8" name="Picture 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276600" y="696913"/>
            <a:ext cx="4741174" cy="2046287"/>
          </a:xfrm>
          <a:prstGeom prst="rect">
            <a:avLst/>
          </a:prstGeom>
        </p:spPr>
      </p:pic>
    </p:spTree>
    <p:extLst>
      <p:ext uri="{BB962C8B-B14F-4D97-AF65-F5344CB8AC3E}">
        <p14:creationId xmlns:p14="http://schemas.microsoft.com/office/powerpoint/2010/main" val="948601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447800"/>
            <a:ext cx="4267200" cy="5029200"/>
          </a:xfrm>
        </p:spPr>
        <p:txBody>
          <a:bodyPr/>
          <a:lstStyle>
            <a:lvl1pPr>
              <a:defRPr sz="2800"/>
            </a:lvl1pPr>
            <a:lvl2pPr>
              <a:defRPr sz="24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Content Placeholder 3"/>
          <p:cNvSpPr>
            <a:spLocks noGrp="1"/>
          </p:cNvSpPr>
          <p:nvPr>
            <p:ph sz="half" idx="2"/>
          </p:nvPr>
        </p:nvSpPr>
        <p:spPr>
          <a:xfrm>
            <a:off x="4648200" y="1447800"/>
            <a:ext cx="4267200" cy="5029200"/>
          </a:xfrm>
        </p:spPr>
        <p:txBody>
          <a:bodyPr/>
          <a:lstStyle>
            <a:lvl1pPr>
              <a:defRPr sz="2800"/>
            </a:lvl1pPr>
            <a:lvl2pPr>
              <a:defRPr sz="24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Date Placeholder 4"/>
          <p:cNvSpPr>
            <a:spLocks noGrp="1"/>
          </p:cNvSpPr>
          <p:nvPr>
            <p:ph type="dt" sz="half" idx="10"/>
          </p:nvPr>
        </p:nvSpPr>
        <p:spPr/>
        <p:txBody>
          <a:bodyPr/>
          <a:lstStyle>
            <a:lvl1pPr>
              <a:defRPr/>
            </a:lvl1pPr>
          </a:lstStyle>
          <a:p>
            <a:fld id="{2F2419B0-954C-4871-8AB6-1230103C7B6F}" type="datetime1">
              <a:rPr lang="en-US" smtClean="0"/>
              <a:pPr/>
              <a:t>3/8/2016</a:t>
            </a:fld>
            <a:endParaRPr lang="en-US" dirty="0"/>
          </a:p>
        </p:txBody>
      </p:sp>
      <p:sp>
        <p:nvSpPr>
          <p:cNvPr id="7" name="Slide Number Placeholder 6"/>
          <p:cNvSpPr>
            <a:spLocks noGrp="1"/>
          </p:cNvSpPr>
          <p:nvPr>
            <p:ph type="sldNum" sz="quarter" idx="12"/>
          </p:nvPr>
        </p:nvSpPr>
        <p:spPr/>
        <p:txBody>
          <a:bodyPr/>
          <a:lstStyle/>
          <a:p>
            <a:fld id="{A5058ADC-ABD2-4A9B-B28D-AA01983EA968}" type="slidenum">
              <a:rPr lang="en-US" smtClean="0"/>
              <a:t>‹#›</a:t>
            </a:fld>
            <a:endParaRPr lang="en-US" dirty="0"/>
          </a:p>
        </p:txBody>
      </p:sp>
    </p:spTree>
    <p:extLst>
      <p:ext uri="{BB962C8B-B14F-4D97-AF65-F5344CB8AC3E}">
        <p14:creationId xmlns:p14="http://schemas.microsoft.com/office/powerpoint/2010/main" val="834652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6D936BD6-66C9-48CE-8AEF-80DA6EC59C46}" type="datetime1">
              <a:rPr lang="en-US" smtClean="0"/>
              <a:pPr/>
              <a:t>3/8/2016</a:t>
            </a:fld>
            <a:endParaRPr lang="en-US" dirty="0"/>
          </a:p>
        </p:txBody>
      </p:sp>
      <p:sp>
        <p:nvSpPr>
          <p:cNvPr id="5" name="Slide Number Placeholder 4"/>
          <p:cNvSpPr>
            <a:spLocks noGrp="1"/>
          </p:cNvSpPr>
          <p:nvPr>
            <p:ph type="sldNum" sz="quarter" idx="12"/>
          </p:nvPr>
        </p:nvSpPr>
        <p:spPr/>
        <p:txBody>
          <a:bodyPr/>
          <a:lstStyle/>
          <a:p>
            <a:fld id="{3C20422D-D98F-4D0C-9487-14142F7FB5B3}" type="slidenum">
              <a:rPr lang="en-US" smtClean="0"/>
              <a:t>‹#›</a:t>
            </a:fld>
            <a:endParaRPr lang="en-US" dirty="0"/>
          </a:p>
        </p:txBody>
      </p:sp>
    </p:spTree>
    <p:extLst>
      <p:ext uri="{BB962C8B-B14F-4D97-AF65-F5344CB8AC3E}">
        <p14:creationId xmlns:p14="http://schemas.microsoft.com/office/powerpoint/2010/main" val="13818625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12/2/2014</a:t>
            </a:r>
            <a:endParaRPr lang="en-US"/>
          </a:p>
        </p:txBody>
      </p:sp>
      <p:sp>
        <p:nvSpPr>
          <p:cNvPr id="3" name="Footer Placeholder 2"/>
          <p:cNvSpPr>
            <a:spLocks noGrp="1"/>
          </p:cNvSpPr>
          <p:nvPr>
            <p:ph type="ftr" sz="quarter" idx="11"/>
          </p:nvPr>
        </p:nvSpPr>
        <p:spPr>
          <a:xfrm>
            <a:off x="1447800" y="6553201"/>
            <a:ext cx="2895600" cy="152400"/>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45409EA6-BBE9-4BB8-8415-27CBC1961D10}" type="slidenum">
              <a:rPr lang="en-US" smtClean="0"/>
              <a:t>‹#›</a:t>
            </a:fld>
            <a:endParaRPr lang="en-US" dirty="0"/>
          </a:p>
        </p:txBody>
      </p:sp>
      <p:sp>
        <p:nvSpPr>
          <p:cNvPr id="5" name="Rectangle 4"/>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9278" y="185281"/>
            <a:ext cx="990600" cy="990600"/>
          </a:xfrm>
          <a:prstGeom prst="rect">
            <a:avLst/>
          </a:prstGeom>
        </p:spPr>
      </p:pic>
    </p:spTree>
    <p:extLst>
      <p:ext uri="{BB962C8B-B14F-4D97-AF65-F5344CB8AC3E}">
        <p14:creationId xmlns:p14="http://schemas.microsoft.com/office/powerpoint/2010/main" val="2377275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0" y="1371600"/>
            <a:ext cx="9144000" cy="5105400"/>
          </a:xfrm>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Date Placeholder 3"/>
          <p:cNvSpPr>
            <a:spLocks noGrp="1"/>
          </p:cNvSpPr>
          <p:nvPr>
            <p:ph type="dt" sz="half" idx="10"/>
          </p:nvPr>
        </p:nvSpPr>
        <p:spPr>
          <a:xfrm>
            <a:off x="0" y="6629400"/>
            <a:ext cx="2133600" cy="228600"/>
          </a:xfrm>
        </p:spPr>
        <p:txBody>
          <a:bodyPr/>
          <a:lstStyle>
            <a:lvl1pPr>
              <a:defRPr/>
            </a:lvl1pPr>
          </a:lstStyle>
          <a:p>
            <a:fld id="{84E4122D-D870-4208-AB4F-64DCB94E926E}" type="datetime1">
              <a:rPr lang="en-US" smtClean="0"/>
              <a:pPr/>
              <a:t>3/8/2016</a:t>
            </a:fld>
            <a:endParaRPr lang="en-US" dirty="0"/>
          </a:p>
        </p:txBody>
      </p:sp>
      <p:sp>
        <p:nvSpPr>
          <p:cNvPr id="6" name="Slide Number Placeholder 5"/>
          <p:cNvSpPr>
            <a:spLocks noGrp="1"/>
          </p:cNvSpPr>
          <p:nvPr>
            <p:ph type="sldNum" sz="quarter" idx="12"/>
          </p:nvPr>
        </p:nvSpPr>
        <p:spPr>
          <a:xfrm>
            <a:off x="7010400" y="6629400"/>
            <a:ext cx="2133600" cy="228600"/>
          </a:xfrm>
        </p:spPr>
        <p:txBody>
          <a:bodyPr/>
          <a:lstStyle/>
          <a:p>
            <a:fld id="{320DDCCD-3443-445B-9496-1BD3DE62B832}" type="slidenum">
              <a:rPr lang="en-US" smtClean="0"/>
              <a:t>‹#›</a:t>
            </a:fld>
            <a:endParaRPr lang="en-US"/>
          </a:p>
        </p:txBody>
      </p:sp>
      <p:cxnSp>
        <p:nvCxnSpPr>
          <p:cNvPr id="7" name="Straight Connector 6"/>
          <p:cNvCxnSpPr/>
          <p:nvPr userDrawn="1"/>
        </p:nvCxnSpPr>
        <p:spPr>
          <a:xfrm flipV="1">
            <a:off x="0" y="1361162"/>
            <a:ext cx="9144000" cy="10438"/>
          </a:xfrm>
          <a:prstGeom prst="line">
            <a:avLst/>
          </a:prstGeom>
          <a:ln w="76200">
            <a:solidFill>
              <a:srgbClr val="E07327"/>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flipV="1">
            <a:off x="0" y="6471781"/>
            <a:ext cx="9144000" cy="10438"/>
          </a:xfrm>
          <a:prstGeom prst="line">
            <a:avLst/>
          </a:prstGeom>
          <a:ln w="76200">
            <a:solidFill>
              <a:srgbClr val="E07327"/>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4006650" y="6519446"/>
            <a:ext cx="1136850" cy="338554"/>
          </a:xfrm>
          <a:prstGeom prst="rect">
            <a:avLst/>
          </a:prstGeom>
          <a:noFill/>
        </p:spPr>
        <p:txBody>
          <a:bodyPr wrap="none" rtlCol="0">
            <a:spAutoFit/>
          </a:bodyPr>
          <a:lstStyle/>
          <a:p>
            <a:r>
              <a:rPr lang="en-US" sz="1600" b="0" dirty="0" smtClean="0">
                <a:solidFill>
                  <a:schemeClr val="bg1"/>
                </a:solidFill>
                <a:latin typeface="Century Gothic" panose="020B0502020202020204" pitchFamily="34" charset="0"/>
              </a:rPr>
              <a:t>#atpconf</a:t>
            </a:r>
            <a:endParaRPr lang="en-US" sz="1600" b="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279908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b="24390"/>
          <a:stretch/>
        </p:blipFill>
        <p:spPr>
          <a:xfrm>
            <a:off x="-2444" y="0"/>
            <a:ext cx="9146444" cy="6858000"/>
          </a:xfrm>
          <a:prstGeom prst="rect">
            <a:avLst/>
          </a:prstGeom>
        </p:spPr>
      </p:pic>
      <p:sp>
        <p:nvSpPr>
          <p:cNvPr id="3" name="Content Placeholder 2"/>
          <p:cNvSpPr>
            <a:spLocks noGrp="1"/>
          </p:cNvSpPr>
          <p:nvPr>
            <p:ph idx="1"/>
          </p:nvPr>
        </p:nvSpPr>
        <p:spPr>
          <a:xfrm>
            <a:off x="0" y="457200"/>
            <a:ext cx="9144000" cy="6014581"/>
          </a:xfrm>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Date Placeholder 3"/>
          <p:cNvSpPr>
            <a:spLocks noGrp="1"/>
          </p:cNvSpPr>
          <p:nvPr>
            <p:ph type="dt" sz="half" idx="10"/>
          </p:nvPr>
        </p:nvSpPr>
        <p:spPr/>
        <p:txBody>
          <a:bodyPr/>
          <a:lstStyle>
            <a:lvl1pPr>
              <a:defRPr/>
            </a:lvl1pPr>
          </a:lstStyle>
          <a:p>
            <a:fld id="{DC64D7AF-18ED-4A5A-BE2E-361C5A4745AC}" type="datetime1">
              <a:rPr lang="en-US" smtClean="0"/>
              <a:pPr/>
              <a:t>3/8/2016</a:t>
            </a:fld>
            <a:endParaRPr lang="en-US" dirty="0"/>
          </a:p>
        </p:txBody>
      </p:sp>
      <p:sp>
        <p:nvSpPr>
          <p:cNvPr id="6" name="Slide Number Placeholder 5"/>
          <p:cNvSpPr>
            <a:spLocks noGrp="1"/>
          </p:cNvSpPr>
          <p:nvPr>
            <p:ph type="sldNum" sz="quarter" idx="12"/>
          </p:nvPr>
        </p:nvSpPr>
        <p:spPr/>
        <p:txBody>
          <a:bodyPr/>
          <a:lstStyle/>
          <a:p>
            <a:fld id="{320DDCCD-3443-445B-9496-1BD3DE62B832}" type="slidenum">
              <a:rPr lang="en-US" smtClean="0"/>
              <a:t>‹#›</a:t>
            </a:fld>
            <a:endParaRPr lang="en-US"/>
          </a:p>
        </p:txBody>
      </p:sp>
      <p:cxnSp>
        <p:nvCxnSpPr>
          <p:cNvPr id="9" name="Straight Connector 8"/>
          <p:cNvCxnSpPr/>
          <p:nvPr userDrawn="1"/>
        </p:nvCxnSpPr>
        <p:spPr>
          <a:xfrm flipV="1">
            <a:off x="0" y="446762"/>
            <a:ext cx="9144000" cy="10438"/>
          </a:xfrm>
          <a:prstGeom prst="line">
            <a:avLst/>
          </a:prstGeom>
          <a:ln w="76200">
            <a:solidFill>
              <a:srgbClr val="E07327"/>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flipV="1">
            <a:off x="0" y="6471781"/>
            <a:ext cx="9144000" cy="10438"/>
          </a:xfrm>
          <a:prstGeom prst="line">
            <a:avLst/>
          </a:prstGeom>
          <a:ln w="76200">
            <a:solidFill>
              <a:srgbClr val="E07327"/>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006650" y="6519446"/>
            <a:ext cx="1136850" cy="338554"/>
          </a:xfrm>
          <a:prstGeom prst="rect">
            <a:avLst/>
          </a:prstGeom>
          <a:noFill/>
        </p:spPr>
        <p:txBody>
          <a:bodyPr wrap="none" rtlCol="0">
            <a:spAutoFit/>
          </a:bodyPr>
          <a:lstStyle/>
          <a:p>
            <a:r>
              <a:rPr lang="en-US" sz="1600" b="0" dirty="0" smtClean="0">
                <a:solidFill>
                  <a:schemeClr val="bg1"/>
                </a:solidFill>
                <a:latin typeface="Century Gothic" panose="020B0502020202020204" pitchFamily="34" charset="0"/>
              </a:rPr>
              <a:t>#atpconf</a:t>
            </a:r>
            <a:endParaRPr lang="en-US" sz="1600" b="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059252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361162"/>
            <a:ext cx="4572000" cy="5121057"/>
          </a:xfrm>
        </p:spPr>
        <p:txBody>
          <a:bodyPr lIns="182880" tIns="18288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Content Placeholder 3"/>
          <p:cNvSpPr>
            <a:spLocks noGrp="1"/>
          </p:cNvSpPr>
          <p:nvPr>
            <p:ph sz="half" idx="2"/>
          </p:nvPr>
        </p:nvSpPr>
        <p:spPr>
          <a:xfrm>
            <a:off x="4572000" y="1361162"/>
            <a:ext cx="4572000" cy="5110619"/>
          </a:xfrm>
        </p:spPr>
        <p:txBody>
          <a:bodyPr lIns="182880" tIns="18288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Date Placeholder 4"/>
          <p:cNvSpPr>
            <a:spLocks noGrp="1"/>
          </p:cNvSpPr>
          <p:nvPr>
            <p:ph type="dt" sz="half" idx="10"/>
          </p:nvPr>
        </p:nvSpPr>
        <p:spPr/>
        <p:txBody>
          <a:bodyPr/>
          <a:lstStyle>
            <a:lvl1pPr>
              <a:defRPr/>
            </a:lvl1pPr>
          </a:lstStyle>
          <a:p>
            <a:fld id="{B45AFF7A-5517-4FB2-8BB2-76D683102CBE}" type="datetime1">
              <a:rPr lang="en-US" smtClean="0"/>
              <a:pPr/>
              <a:t>3/8/2016</a:t>
            </a:fld>
            <a:endParaRPr lang="en-US" dirty="0"/>
          </a:p>
        </p:txBody>
      </p:sp>
      <p:sp>
        <p:nvSpPr>
          <p:cNvPr id="7" name="Slide Number Placeholder 6"/>
          <p:cNvSpPr>
            <a:spLocks noGrp="1"/>
          </p:cNvSpPr>
          <p:nvPr>
            <p:ph type="sldNum" sz="quarter" idx="12"/>
          </p:nvPr>
        </p:nvSpPr>
        <p:spPr/>
        <p:txBody>
          <a:bodyPr/>
          <a:lstStyle/>
          <a:p>
            <a:fld id="{320DDCCD-3443-445B-9496-1BD3DE62B832}" type="slidenum">
              <a:rPr lang="en-US" smtClean="0"/>
              <a:t>‹#›</a:t>
            </a:fld>
            <a:endParaRPr lang="en-US"/>
          </a:p>
        </p:txBody>
      </p:sp>
      <p:cxnSp>
        <p:nvCxnSpPr>
          <p:cNvPr id="8" name="Straight Connector 7"/>
          <p:cNvCxnSpPr/>
          <p:nvPr userDrawn="1"/>
        </p:nvCxnSpPr>
        <p:spPr>
          <a:xfrm flipV="1">
            <a:off x="0" y="1361162"/>
            <a:ext cx="9144000" cy="10438"/>
          </a:xfrm>
          <a:prstGeom prst="line">
            <a:avLst/>
          </a:prstGeom>
          <a:ln w="76200">
            <a:solidFill>
              <a:srgbClr val="E07327"/>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flipV="1">
            <a:off x="0" y="6471781"/>
            <a:ext cx="9144000" cy="10438"/>
          </a:xfrm>
          <a:prstGeom prst="line">
            <a:avLst/>
          </a:prstGeom>
          <a:ln w="76200">
            <a:solidFill>
              <a:srgbClr val="E07327"/>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userDrawn="1"/>
        </p:nvSpPr>
        <p:spPr>
          <a:xfrm>
            <a:off x="4006650" y="6519446"/>
            <a:ext cx="1136850" cy="338554"/>
          </a:xfrm>
          <a:prstGeom prst="rect">
            <a:avLst/>
          </a:prstGeom>
          <a:noFill/>
        </p:spPr>
        <p:txBody>
          <a:bodyPr wrap="none" rtlCol="0">
            <a:spAutoFit/>
          </a:bodyPr>
          <a:lstStyle/>
          <a:p>
            <a:r>
              <a:rPr lang="en-US" sz="1600" b="0" dirty="0" smtClean="0">
                <a:solidFill>
                  <a:schemeClr val="bg1"/>
                </a:solidFill>
                <a:latin typeface="Century Gothic" panose="020B0502020202020204" pitchFamily="34" charset="0"/>
              </a:rPr>
              <a:t>#atpconf</a:t>
            </a:r>
            <a:endParaRPr lang="en-US" sz="1600" b="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678474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b="24390"/>
          <a:stretch/>
        </p:blipFill>
        <p:spPr>
          <a:xfrm>
            <a:off x="-2444" y="0"/>
            <a:ext cx="9146444"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79CB357A-FEB9-4AFE-A461-3AA1D8CB74A7}" type="datetime1">
              <a:rPr lang="en-US" smtClean="0"/>
              <a:pPr/>
              <a:t>3/8/2016</a:t>
            </a:fld>
            <a:endParaRPr lang="en-US" dirty="0"/>
          </a:p>
        </p:txBody>
      </p:sp>
      <p:sp>
        <p:nvSpPr>
          <p:cNvPr id="5" name="Slide Number Placeholder 4"/>
          <p:cNvSpPr>
            <a:spLocks noGrp="1"/>
          </p:cNvSpPr>
          <p:nvPr>
            <p:ph type="sldNum" sz="quarter" idx="12"/>
          </p:nvPr>
        </p:nvSpPr>
        <p:spPr/>
        <p:txBody>
          <a:bodyPr/>
          <a:lstStyle/>
          <a:p>
            <a:fld id="{320DDCCD-3443-445B-9496-1BD3DE62B832}" type="slidenum">
              <a:rPr lang="en-US" smtClean="0"/>
              <a:t>‹#›</a:t>
            </a:fld>
            <a:endParaRPr lang="en-US"/>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9278" y="185281"/>
            <a:ext cx="990600" cy="990600"/>
          </a:xfrm>
          <a:prstGeom prst="rect">
            <a:avLst/>
          </a:prstGeom>
        </p:spPr>
      </p:pic>
      <p:sp>
        <p:nvSpPr>
          <p:cNvPr id="8" name="TextBox 7"/>
          <p:cNvSpPr txBox="1"/>
          <p:nvPr userDrawn="1"/>
        </p:nvSpPr>
        <p:spPr>
          <a:xfrm>
            <a:off x="4006650" y="6519446"/>
            <a:ext cx="1136850" cy="338554"/>
          </a:xfrm>
          <a:prstGeom prst="rect">
            <a:avLst/>
          </a:prstGeom>
          <a:noFill/>
        </p:spPr>
        <p:txBody>
          <a:bodyPr wrap="none" rtlCol="0">
            <a:spAutoFit/>
          </a:bodyPr>
          <a:lstStyle/>
          <a:p>
            <a:r>
              <a:rPr lang="en-US" sz="1600" b="0" dirty="0" smtClean="0">
                <a:solidFill>
                  <a:schemeClr val="bg1"/>
                </a:solidFill>
                <a:latin typeface="Century Gothic" panose="020B0502020202020204" pitchFamily="34" charset="0"/>
              </a:rPr>
              <a:t>#atpconf</a:t>
            </a:r>
            <a:endParaRPr lang="en-US" sz="1600" b="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2596202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b="24390"/>
          <a:stretch/>
        </p:blipFill>
        <p:spPr>
          <a:xfrm>
            <a:off x="-2444" y="0"/>
            <a:ext cx="9146444" cy="6858000"/>
          </a:xfrm>
          <a:prstGeom prst="rect">
            <a:avLst/>
          </a:prstGeom>
        </p:spPr>
      </p:pic>
      <p:sp>
        <p:nvSpPr>
          <p:cNvPr id="2" name="Date Placeholder 1"/>
          <p:cNvSpPr>
            <a:spLocks noGrp="1"/>
          </p:cNvSpPr>
          <p:nvPr>
            <p:ph type="dt" sz="half" idx="10"/>
          </p:nvPr>
        </p:nvSpPr>
        <p:spPr/>
        <p:txBody>
          <a:bodyPr/>
          <a:lstStyle>
            <a:lvl1pPr>
              <a:defRPr/>
            </a:lvl1pPr>
          </a:lstStyle>
          <a:p>
            <a:fld id="{973206D6-E8E4-47FC-ACDB-AB4BEBF22E25}" type="datetime1">
              <a:rPr lang="en-US" smtClean="0"/>
              <a:pPr/>
              <a:t>3/8/2016</a:t>
            </a:fld>
            <a:endParaRPr lang="en-US" dirty="0"/>
          </a:p>
        </p:txBody>
      </p:sp>
      <p:sp>
        <p:nvSpPr>
          <p:cNvPr id="4" name="Slide Number Placeholder 3"/>
          <p:cNvSpPr>
            <a:spLocks noGrp="1"/>
          </p:cNvSpPr>
          <p:nvPr>
            <p:ph type="sldNum" sz="quarter" idx="12"/>
          </p:nvPr>
        </p:nvSpPr>
        <p:spPr/>
        <p:txBody>
          <a:bodyPr/>
          <a:lstStyle/>
          <a:p>
            <a:fld id="{320DDCCD-3443-445B-9496-1BD3DE62B832}" type="slidenum">
              <a:rPr lang="en-US" smtClean="0"/>
              <a:t>‹#›</a:t>
            </a:fld>
            <a:endParaRPr lang="en-US"/>
          </a:p>
        </p:txBody>
      </p:sp>
      <p:sp>
        <p:nvSpPr>
          <p:cNvPr id="7" name="Rectangle 6"/>
          <p:cNvSpPr/>
          <p:nvPr userDrawn="1"/>
        </p:nvSpPr>
        <p:spPr>
          <a:xfrm>
            <a:off x="0" y="446762"/>
            <a:ext cx="9144000" cy="6035457"/>
          </a:xfrm>
          <a:prstGeom prst="rect">
            <a:avLst/>
          </a:prstGeom>
          <a:solidFill>
            <a:srgbClr val="FFFFFF">
              <a:alpha val="9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userDrawn="1"/>
        </p:nvCxnSpPr>
        <p:spPr>
          <a:xfrm flipV="1">
            <a:off x="0" y="446762"/>
            <a:ext cx="9144000" cy="10438"/>
          </a:xfrm>
          <a:prstGeom prst="line">
            <a:avLst/>
          </a:prstGeom>
          <a:ln w="76200">
            <a:solidFill>
              <a:srgbClr val="E07327"/>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flipV="1">
            <a:off x="0" y="6471781"/>
            <a:ext cx="9144000" cy="10438"/>
          </a:xfrm>
          <a:prstGeom prst="line">
            <a:avLst/>
          </a:prstGeom>
          <a:ln w="76200">
            <a:solidFill>
              <a:srgbClr val="E07327"/>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userDrawn="1"/>
        </p:nvSpPr>
        <p:spPr>
          <a:xfrm>
            <a:off x="4006650" y="6519446"/>
            <a:ext cx="1136850" cy="338554"/>
          </a:xfrm>
          <a:prstGeom prst="rect">
            <a:avLst/>
          </a:prstGeom>
          <a:noFill/>
        </p:spPr>
        <p:txBody>
          <a:bodyPr wrap="none" rtlCol="0">
            <a:spAutoFit/>
          </a:bodyPr>
          <a:lstStyle/>
          <a:p>
            <a:r>
              <a:rPr lang="en-US" sz="1600" b="0" dirty="0" smtClean="0">
                <a:solidFill>
                  <a:schemeClr val="bg1"/>
                </a:solidFill>
                <a:latin typeface="Century Gothic" panose="020B0502020202020204" pitchFamily="34" charset="0"/>
              </a:rPr>
              <a:t>#atpconf</a:t>
            </a:r>
            <a:endParaRPr lang="en-US" sz="1600" b="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3031647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b="24390"/>
          <a:stretch/>
        </p:blipFill>
        <p:spPr>
          <a:xfrm>
            <a:off x="-2444" y="0"/>
            <a:ext cx="9146444" cy="6858000"/>
          </a:xfrm>
          <a:prstGeom prst="rect">
            <a:avLst/>
          </a:prstGeom>
        </p:spPr>
      </p:pic>
      <p:sp>
        <p:nvSpPr>
          <p:cNvPr id="2" name="Date Placeholder 1"/>
          <p:cNvSpPr>
            <a:spLocks noGrp="1"/>
          </p:cNvSpPr>
          <p:nvPr>
            <p:ph type="dt" sz="half" idx="10"/>
          </p:nvPr>
        </p:nvSpPr>
        <p:spPr/>
        <p:txBody>
          <a:bodyPr/>
          <a:lstStyle>
            <a:lvl1pPr>
              <a:defRPr/>
            </a:lvl1pPr>
          </a:lstStyle>
          <a:p>
            <a:fld id="{2725C3AE-A811-40A1-8E22-D5010BC5ADEA}" type="datetime1">
              <a:rPr lang="en-US" smtClean="0"/>
              <a:pPr/>
              <a:t>3/8/2016</a:t>
            </a:fld>
            <a:endParaRPr lang="en-US" dirty="0"/>
          </a:p>
        </p:txBody>
      </p:sp>
      <p:sp>
        <p:nvSpPr>
          <p:cNvPr id="4" name="Slide Number Placeholder 3"/>
          <p:cNvSpPr>
            <a:spLocks noGrp="1"/>
          </p:cNvSpPr>
          <p:nvPr>
            <p:ph type="sldNum" sz="quarter" idx="12"/>
          </p:nvPr>
        </p:nvSpPr>
        <p:spPr/>
        <p:txBody>
          <a:bodyPr/>
          <a:lstStyle/>
          <a:p>
            <a:fld id="{320DDCCD-3443-445B-9496-1BD3DE62B832}" type="slidenum">
              <a:rPr lang="en-US" smtClean="0"/>
              <a:t>‹#›</a:t>
            </a:fld>
            <a:endParaRPr lang="en-US"/>
          </a:p>
        </p:txBody>
      </p:sp>
      <p:sp>
        <p:nvSpPr>
          <p:cNvPr id="8" name="Rectangle 7"/>
          <p:cNvSpPr/>
          <p:nvPr userDrawn="1"/>
        </p:nvSpPr>
        <p:spPr>
          <a:xfrm>
            <a:off x="0" y="446762"/>
            <a:ext cx="9144000" cy="6035457"/>
          </a:xfrm>
          <a:prstGeom prst="rect">
            <a:avLst/>
          </a:prstGeom>
          <a:solidFill>
            <a:srgbClr val="E07327">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flipV="1">
            <a:off x="0" y="446762"/>
            <a:ext cx="9144000" cy="10438"/>
          </a:xfrm>
          <a:prstGeom prst="line">
            <a:avLst/>
          </a:prstGeom>
          <a:ln w="76200">
            <a:solidFill>
              <a:srgbClr val="E07327"/>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flipV="1">
            <a:off x="0" y="6471781"/>
            <a:ext cx="9144000" cy="10438"/>
          </a:xfrm>
          <a:prstGeom prst="line">
            <a:avLst/>
          </a:prstGeom>
          <a:ln w="76200">
            <a:solidFill>
              <a:srgbClr val="E07327"/>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006650" y="6519446"/>
            <a:ext cx="1136850" cy="338554"/>
          </a:xfrm>
          <a:prstGeom prst="rect">
            <a:avLst/>
          </a:prstGeom>
          <a:noFill/>
        </p:spPr>
        <p:txBody>
          <a:bodyPr wrap="none" rtlCol="0">
            <a:spAutoFit/>
          </a:bodyPr>
          <a:lstStyle/>
          <a:p>
            <a:r>
              <a:rPr lang="en-US" sz="1600" b="0" dirty="0" smtClean="0">
                <a:solidFill>
                  <a:schemeClr val="bg1"/>
                </a:solidFill>
                <a:latin typeface="Century Gothic" panose="020B0502020202020204" pitchFamily="34" charset="0"/>
              </a:rPr>
              <a:t>#atpconf</a:t>
            </a:r>
            <a:endParaRPr lang="en-US" sz="1600" b="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2258608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12/2/2014</a:t>
            </a:r>
            <a:endParaRPr lang="en-US"/>
          </a:p>
        </p:txBody>
      </p:sp>
      <p:sp>
        <p:nvSpPr>
          <p:cNvPr id="4" name="Slide Number Placeholder 3"/>
          <p:cNvSpPr>
            <a:spLocks noGrp="1"/>
          </p:cNvSpPr>
          <p:nvPr>
            <p:ph type="sldNum" sz="quarter" idx="12"/>
          </p:nvPr>
        </p:nvSpPr>
        <p:spPr/>
        <p:txBody>
          <a:bodyPr/>
          <a:lstStyle/>
          <a:p>
            <a:fld id="{320DDCCD-3443-445B-9496-1BD3DE62B832}" type="slidenum">
              <a:rPr lang="en-US" smtClean="0"/>
              <a:t>‹#›</a:t>
            </a:fld>
            <a:endParaRPr lang="en-US"/>
          </a:p>
        </p:txBody>
      </p:sp>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b="24390"/>
          <a:stretch/>
        </p:blipFill>
        <p:spPr>
          <a:xfrm>
            <a:off x="-2444" y="0"/>
            <a:ext cx="9146444" cy="6858000"/>
          </a:xfrm>
          <a:prstGeom prst="rect">
            <a:avLst/>
          </a:prstGeom>
        </p:spPr>
      </p:pic>
    </p:spTree>
    <p:extLst>
      <p:ext uri="{BB962C8B-B14F-4D97-AF65-F5344CB8AC3E}">
        <p14:creationId xmlns:p14="http://schemas.microsoft.com/office/powerpoint/2010/main" val="3378794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226158" y="1447800"/>
            <a:ext cx="8689242" cy="5029200"/>
          </a:xfrm>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Date Placeholder 3"/>
          <p:cNvSpPr>
            <a:spLocks noGrp="1"/>
          </p:cNvSpPr>
          <p:nvPr>
            <p:ph type="dt" sz="half" idx="10"/>
          </p:nvPr>
        </p:nvSpPr>
        <p:spPr/>
        <p:txBody>
          <a:bodyPr/>
          <a:lstStyle>
            <a:lvl1pPr>
              <a:defRPr/>
            </a:lvl1pPr>
          </a:lstStyle>
          <a:p>
            <a:fld id="{7E385655-2C5B-4832-A9F3-226DB9D183AD}" type="datetime1">
              <a:rPr lang="en-US" smtClean="0"/>
              <a:pPr/>
              <a:t>3/8/2016</a:t>
            </a:fld>
            <a:endParaRPr lang="en-US" dirty="0"/>
          </a:p>
        </p:txBody>
      </p:sp>
      <p:sp>
        <p:nvSpPr>
          <p:cNvPr id="6" name="Slide Number Placeholder 5"/>
          <p:cNvSpPr>
            <a:spLocks noGrp="1"/>
          </p:cNvSpPr>
          <p:nvPr>
            <p:ph type="sldNum" sz="quarter" idx="12"/>
          </p:nvPr>
        </p:nvSpPr>
        <p:spPr/>
        <p:txBody>
          <a:bodyPr/>
          <a:lstStyle/>
          <a:p>
            <a:fld id="{2B8761F3-D0F1-43DC-AD9F-CA9E12212394}" type="slidenum">
              <a:rPr lang="en-US" smtClean="0"/>
              <a:t>‹#›</a:t>
            </a:fld>
            <a:endParaRPr lang="en-US" dirty="0"/>
          </a:p>
        </p:txBody>
      </p:sp>
    </p:spTree>
    <p:extLst>
      <p:ext uri="{BB962C8B-B14F-4D97-AF65-F5344CB8AC3E}">
        <p14:creationId xmlns:p14="http://schemas.microsoft.com/office/powerpoint/2010/main" val="4293942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10" cstate="print">
            <a:extLst>
              <a:ext uri="{28A0092B-C50C-407E-A947-70E740481C1C}">
                <a14:useLocalDpi xmlns:a14="http://schemas.microsoft.com/office/drawing/2010/main" val="0"/>
              </a:ext>
            </a:extLst>
          </a:blip>
          <a:srcRect b="24390"/>
          <a:stretch/>
        </p:blipFill>
        <p:spPr>
          <a:xfrm>
            <a:off x="-2444" y="0"/>
            <a:ext cx="9146444" cy="6858000"/>
          </a:xfrm>
          <a:prstGeom prst="rect">
            <a:avLst/>
          </a:prstGeom>
        </p:spPr>
      </p:pic>
      <p:sp>
        <p:nvSpPr>
          <p:cNvPr id="2" name="Title Placeholder 1"/>
          <p:cNvSpPr>
            <a:spLocks noGrp="1"/>
          </p:cNvSpPr>
          <p:nvPr>
            <p:ph type="title"/>
          </p:nvPr>
        </p:nvSpPr>
        <p:spPr>
          <a:xfrm>
            <a:off x="1371600" y="320040"/>
            <a:ext cx="7543800" cy="731520"/>
          </a:xfrm>
          <a:prstGeom prst="rect">
            <a:avLst/>
          </a:prstGeom>
        </p:spPr>
        <p:txBody>
          <a:bodyPr vert="horz" lIns="91440" tIns="0" rIns="91440" bIns="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0" y="1371600"/>
            <a:ext cx="9144000" cy="5105400"/>
          </a:xfrm>
          <a:prstGeom prst="rect">
            <a:avLst/>
          </a:prstGeom>
          <a:solidFill>
            <a:srgbClr val="FFFFFF">
              <a:alpha val="96863"/>
            </a:srgbClr>
          </a:solidFill>
        </p:spPr>
        <p:txBody>
          <a:bodyPr vert="horz" lIns="548640" tIns="457200" rIns="182880" bIns="182880"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Date Placeholder 3"/>
          <p:cNvSpPr>
            <a:spLocks noGrp="1"/>
          </p:cNvSpPr>
          <p:nvPr>
            <p:ph type="dt" sz="half" idx="2"/>
          </p:nvPr>
        </p:nvSpPr>
        <p:spPr>
          <a:xfrm>
            <a:off x="0" y="6629400"/>
            <a:ext cx="2133600" cy="228600"/>
          </a:xfrm>
          <a:prstGeom prst="rect">
            <a:avLst/>
          </a:prstGeom>
        </p:spPr>
        <p:txBody>
          <a:bodyPr vert="horz" lIns="91440" tIns="45720" rIns="91440" bIns="45720" rtlCol="0" anchor="ctr"/>
          <a:lstStyle>
            <a:lvl1pPr algn="l">
              <a:defRPr sz="600">
                <a:solidFill>
                  <a:schemeClr val="bg1"/>
                </a:solidFill>
                <a:latin typeface="Century Gothic" panose="020B0502020202020204" pitchFamily="34" charset="0"/>
              </a:defRPr>
            </a:lvl1pPr>
          </a:lstStyle>
          <a:p>
            <a:fld id="{64369B62-6D23-4602-9253-F4F312F8CEF1}" type="datetime1">
              <a:rPr lang="en-US" smtClean="0"/>
              <a:pPr/>
              <a:t>3/8/2016</a:t>
            </a:fld>
            <a:endParaRPr lang="en-US" dirty="0"/>
          </a:p>
        </p:txBody>
      </p:sp>
      <p:sp>
        <p:nvSpPr>
          <p:cNvPr id="6" name="Slide Number Placeholder 5"/>
          <p:cNvSpPr>
            <a:spLocks noGrp="1"/>
          </p:cNvSpPr>
          <p:nvPr>
            <p:ph type="sldNum" sz="quarter" idx="4"/>
          </p:nvPr>
        </p:nvSpPr>
        <p:spPr>
          <a:xfrm>
            <a:off x="7010400" y="6629400"/>
            <a:ext cx="2133600" cy="228600"/>
          </a:xfrm>
          <a:prstGeom prst="rect">
            <a:avLst/>
          </a:prstGeom>
        </p:spPr>
        <p:txBody>
          <a:bodyPr vert="horz" lIns="91440" tIns="45720" rIns="91440" bIns="45720" rtlCol="0" anchor="ctr"/>
          <a:lstStyle>
            <a:lvl1pPr algn="r">
              <a:defRPr sz="500">
                <a:solidFill>
                  <a:schemeClr val="bg1"/>
                </a:solidFill>
                <a:latin typeface="Century Gothic" panose="020B0502020202020204" pitchFamily="34" charset="0"/>
              </a:defRPr>
            </a:lvl1pPr>
          </a:lstStyle>
          <a:p>
            <a:fld id="{320DDCCD-3443-445B-9496-1BD3DE62B832}" type="slidenum">
              <a:rPr lang="en-US" smtClean="0"/>
              <a:pPr/>
              <a:t>‹#›</a:t>
            </a:fld>
            <a:endParaRPr lang="en-US" dirty="0"/>
          </a:p>
        </p:txBody>
      </p:sp>
      <p:pic>
        <p:nvPicPr>
          <p:cNvPr id="7" name="Picture 6"/>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89278" y="185281"/>
            <a:ext cx="990600" cy="990600"/>
          </a:xfrm>
          <a:prstGeom prst="rect">
            <a:avLst/>
          </a:prstGeom>
        </p:spPr>
      </p:pic>
      <p:cxnSp>
        <p:nvCxnSpPr>
          <p:cNvPr id="11" name="Straight Connector 10"/>
          <p:cNvCxnSpPr/>
          <p:nvPr userDrawn="1"/>
        </p:nvCxnSpPr>
        <p:spPr>
          <a:xfrm flipV="1">
            <a:off x="0" y="1361162"/>
            <a:ext cx="9144000" cy="10438"/>
          </a:xfrm>
          <a:prstGeom prst="line">
            <a:avLst/>
          </a:prstGeom>
          <a:ln w="76200">
            <a:solidFill>
              <a:srgbClr val="E07327"/>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flipV="1">
            <a:off x="0" y="6471781"/>
            <a:ext cx="9144000" cy="10438"/>
          </a:xfrm>
          <a:prstGeom prst="line">
            <a:avLst/>
          </a:prstGeom>
          <a:ln w="76200">
            <a:solidFill>
              <a:srgbClr val="E073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28514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2" r:id="rId4"/>
    <p:sldLayoutId id="2147483654" r:id="rId5"/>
    <p:sldLayoutId id="2147483655" r:id="rId6"/>
    <p:sldLayoutId id="2147483658" r:id="rId7"/>
    <p:sldLayoutId id="2147483657" r:id="rId8"/>
  </p:sldLayoutIdLst>
  <p:hf hdr="0"/>
  <p:txStyles>
    <p:titleStyle>
      <a:lvl1pPr algn="l" defTabSz="914400" rtl="0" eaLnBrk="1" latinLnBrk="0" hangingPunct="1">
        <a:lnSpc>
          <a:spcPct val="100000"/>
        </a:lnSpc>
        <a:spcBef>
          <a:spcPct val="0"/>
        </a:spcBef>
        <a:buNone/>
        <a:defRPr sz="4000" b="0" kern="1200">
          <a:solidFill>
            <a:schemeClr val="bg1"/>
          </a:solidFill>
          <a:effectLst>
            <a:outerShdw blurRad="38100" dist="38100" dir="2700000" algn="tl">
              <a:srgbClr val="000000">
                <a:alpha val="43137"/>
              </a:srgbClr>
            </a:outerShdw>
          </a:effectLst>
          <a:latin typeface="Impact" panose="020B0806030902050204" pitchFamily="34" charset="0"/>
          <a:ea typeface="+mj-ea"/>
          <a:cs typeface="+mj-cs"/>
        </a:defRPr>
      </a:lvl1pPr>
    </p:titleStyle>
    <p:bodyStyle>
      <a:lvl1pPr marL="460375" indent="-460375" algn="l" defTabSz="914400" rtl="0" eaLnBrk="1" latinLnBrk="0" hangingPunct="1">
        <a:lnSpc>
          <a:spcPct val="90000"/>
        </a:lnSpc>
        <a:spcBef>
          <a:spcPts val="0"/>
        </a:spcBef>
        <a:spcAft>
          <a:spcPts val="600"/>
        </a:spcAft>
        <a:buClr>
          <a:srgbClr val="791D7E"/>
        </a:buClr>
        <a:buSzPct val="150000"/>
        <a:buFont typeface="Arial" panose="020B0604020202020204" pitchFamily="34" charset="0"/>
        <a:buChar char="■"/>
        <a:defRPr sz="3200" kern="1200">
          <a:solidFill>
            <a:schemeClr val="tx1"/>
          </a:solidFill>
          <a:latin typeface="Century Gothic" panose="020B0502020202020204" pitchFamily="34" charset="0"/>
          <a:ea typeface="+mn-ea"/>
          <a:cs typeface="+mn-cs"/>
        </a:defRPr>
      </a:lvl1pPr>
      <a:lvl2pPr marL="914400" indent="-338138" algn="l" defTabSz="914400" rtl="0" eaLnBrk="1" latinLnBrk="0" hangingPunct="1">
        <a:lnSpc>
          <a:spcPct val="90000"/>
        </a:lnSpc>
        <a:spcBef>
          <a:spcPts val="0"/>
        </a:spcBef>
        <a:spcAft>
          <a:spcPts val="600"/>
        </a:spcAft>
        <a:buClr>
          <a:srgbClr val="E07327"/>
        </a:buClr>
        <a:buSzPct val="100000"/>
        <a:buFont typeface="Wingdings" panose="05000000000000000000" pitchFamily="2" charset="2"/>
        <a:buChar char="§"/>
        <a:defRPr sz="2400" kern="1200" baseline="0">
          <a:solidFill>
            <a:srgbClr val="E07327"/>
          </a:solidFill>
          <a:latin typeface="Century Gothic" panose="020B0502020202020204" pitchFamily="34" charset="0"/>
          <a:ea typeface="+mn-ea"/>
          <a:cs typeface="+mn-cs"/>
        </a:defRPr>
      </a:lvl2pPr>
      <a:lvl3pPr marL="1201738" indent="-287338" algn="l" defTabSz="914400" rtl="0" eaLnBrk="1" latinLnBrk="0" hangingPunct="1">
        <a:lnSpc>
          <a:spcPct val="90000"/>
        </a:lnSpc>
        <a:spcBef>
          <a:spcPts val="0"/>
        </a:spcBef>
        <a:spcAft>
          <a:spcPts val="600"/>
        </a:spcAft>
        <a:buClr>
          <a:schemeClr val="bg1">
            <a:lumMod val="65000"/>
          </a:schemeClr>
        </a:buClr>
        <a:buSzPct val="150000"/>
        <a:buFont typeface="Arial" panose="020B0604020202020204" pitchFamily="34" charset="0"/>
        <a:buChar char="-"/>
        <a:defRPr sz="1800" kern="1200">
          <a:solidFill>
            <a:schemeClr val="bg1">
              <a:lumMod val="50000"/>
            </a:schemeClr>
          </a:solidFill>
          <a:latin typeface="Century Gothic" panose="020B05020202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9144000" cy="1356360"/>
          </a:xfrm>
          <a:prstGeom prst="rect">
            <a:avLst/>
          </a:prstGeom>
          <a:solidFill>
            <a:srgbClr val="E073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295400" y="320040"/>
            <a:ext cx="7467600" cy="73152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226158" y="1447800"/>
            <a:ext cx="8689242" cy="5029200"/>
          </a:xfrm>
          <a:prstGeom prst="rect">
            <a:avLst/>
          </a:prstGeom>
        </p:spPr>
        <p:txBody>
          <a:bodyPr vert="horz" lIns="274320" tIns="182880" rIns="91440" bIns="91440"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Date Placeholder 3"/>
          <p:cNvSpPr>
            <a:spLocks noGrp="1"/>
          </p:cNvSpPr>
          <p:nvPr>
            <p:ph type="dt" sz="half" idx="2"/>
          </p:nvPr>
        </p:nvSpPr>
        <p:spPr>
          <a:xfrm>
            <a:off x="111857" y="6637020"/>
            <a:ext cx="1145442" cy="152400"/>
          </a:xfrm>
          <a:prstGeom prst="rect">
            <a:avLst/>
          </a:prstGeom>
        </p:spPr>
        <p:txBody>
          <a:bodyPr vert="horz" lIns="91440" tIns="45720" rIns="91440" bIns="45720" rtlCol="0" anchor="ctr"/>
          <a:lstStyle>
            <a:lvl1pPr algn="l">
              <a:defRPr sz="600">
                <a:solidFill>
                  <a:srgbClr val="E07327"/>
                </a:solidFill>
                <a:latin typeface="Century Gothic" panose="020B0502020202020204" pitchFamily="34" charset="0"/>
              </a:defRPr>
            </a:lvl1pPr>
          </a:lstStyle>
          <a:p>
            <a:fld id="{C853F5AB-BA37-4971-920E-87D22C103408}" type="datetime1">
              <a:rPr lang="en-US" smtClean="0"/>
              <a:pPr/>
              <a:t>3/8/2016</a:t>
            </a:fld>
            <a:endParaRPr lang="en-US" dirty="0"/>
          </a:p>
        </p:txBody>
      </p:sp>
      <p:sp>
        <p:nvSpPr>
          <p:cNvPr id="6" name="Slide Number Placeholder 5"/>
          <p:cNvSpPr>
            <a:spLocks noGrp="1"/>
          </p:cNvSpPr>
          <p:nvPr>
            <p:ph type="sldNum" sz="quarter" idx="4"/>
          </p:nvPr>
        </p:nvSpPr>
        <p:spPr>
          <a:xfrm>
            <a:off x="8686800" y="6568440"/>
            <a:ext cx="365760" cy="289560"/>
          </a:xfrm>
          <a:prstGeom prst="rect">
            <a:avLst/>
          </a:prstGeom>
          <a:noFill/>
          <a:ln w="19050" cap="sq">
            <a:noFill/>
          </a:ln>
        </p:spPr>
        <p:txBody>
          <a:bodyPr vert="horz" lIns="91440" tIns="45720" rIns="91440" bIns="45720" rtlCol="0" anchor="ctr"/>
          <a:lstStyle>
            <a:lvl1pPr algn="ctr">
              <a:defRPr sz="600">
                <a:solidFill>
                  <a:srgbClr val="E07327"/>
                </a:solidFill>
                <a:latin typeface="Century Gothic" panose="020B0502020202020204" pitchFamily="34" charset="0"/>
              </a:defRPr>
            </a:lvl1pPr>
          </a:lstStyle>
          <a:p>
            <a:fld id="{B16501D5-A1E9-4250-B5CE-B27860941F04}" type="slidenum">
              <a:rPr lang="en-US" smtClean="0"/>
              <a:pPr/>
              <a:t>‹#›</a:t>
            </a:fld>
            <a:endParaRPr lang="en-US"/>
          </a:p>
        </p:txBody>
      </p: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89278" y="185281"/>
            <a:ext cx="990600" cy="990600"/>
          </a:xfrm>
          <a:prstGeom prst="rect">
            <a:avLst/>
          </a:prstGeom>
        </p:spPr>
      </p:pic>
      <p:sp>
        <p:nvSpPr>
          <p:cNvPr id="8" name="TextBox 7"/>
          <p:cNvSpPr txBox="1"/>
          <p:nvPr userDrawn="1"/>
        </p:nvSpPr>
        <p:spPr>
          <a:xfrm>
            <a:off x="4006650" y="6519446"/>
            <a:ext cx="1136850" cy="338554"/>
          </a:xfrm>
          <a:prstGeom prst="rect">
            <a:avLst/>
          </a:prstGeom>
          <a:noFill/>
        </p:spPr>
        <p:txBody>
          <a:bodyPr wrap="none" rtlCol="0">
            <a:spAutoFit/>
          </a:bodyPr>
          <a:lstStyle/>
          <a:p>
            <a:r>
              <a:rPr lang="en-US" sz="1600" b="0" dirty="0" smtClean="0">
                <a:solidFill>
                  <a:srgbClr val="E07327"/>
                </a:solidFill>
                <a:latin typeface="Century Gothic" panose="020B0502020202020204" pitchFamily="34" charset="0"/>
              </a:rPr>
              <a:t>#atpconf</a:t>
            </a:r>
            <a:endParaRPr lang="en-US" sz="1600" b="0" dirty="0">
              <a:solidFill>
                <a:srgbClr val="E07327"/>
              </a:solidFill>
              <a:latin typeface="Century Gothic" panose="020B0502020202020204" pitchFamily="34" charset="0"/>
            </a:endParaRPr>
          </a:p>
        </p:txBody>
      </p:sp>
    </p:spTree>
    <p:extLst>
      <p:ext uri="{BB962C8B-B14F-4D97-AF65-F5344CB8AC3E}">
        <p14:creationId xmlns:p14="http://schemas.microsoft.com/office/powerpoint/2010/main" val="635387092"/>
      </p:ext>
    </p:extLst>
  </p:cSld>
  <p:clrMap bg1="lt1" tx1="dk1" bg2="lt2" tx2="dk2" accent1="accent1" accent2="accent2" accent3="accent3" accent4="accent4" accent5="accent5" accent6="accent6" hlink="hlink" folHlink="folHlink"/>
  <p:sldLayoutIdLst>
    <p:sldLayoutId id="2147483669" r:id="rId1"/>
    <p:sldLayoutId id="2147483671" r:id="rId2"/>
    <p:sldLayoutId id="2147483673" r:id="rId3"/>
    <p:sldLayoutId id="2147483674" r:id="rId4"/>
  </p:sldLayoutIdLst>
  <p:hf hdr="0" ftr="0"/>
  <p:txStyles>
    <p:titleStyle>
      <a:lvl1pPr algn="l" defTabSz="914400" rtl="0" eaLnBrk="1" latinLnBrk="0" hangingPunct="1">
        <a:spcBef>
          <a:spcPct val="0"/>
        </a:spcBef>
        <a:buNone/>
        <a:defRPr sz="4000" kern="1200">
          <a:solidFill>
            <a:schemeClr val="bg1"/>
          </a:solidFill>
          <a:effectLst>
            <a:outerShdw blurRad="38100" dist="38100" dir="2700000" algn="tl">
              <a:srgbClr val="000000">
                <a:alpha val="43137"/>
              </a:srgbClr>
            </a:outerShdw>
          </a:effectLst>
          <a:latin typeface="Impact" panose="020B0806030902050204" pitchFamily="34" charset="0"/>
          <a:ea typeface="+mj-ea"/>
          <a:cs typeface="+mj-cs"/>
        </a:defRPr>
      </a:lvl1pPr>
    </p:titleStyle>
    <p:bodyStyle>
      <a:lvl1pPr marL="460375" indent="-460375" algn="l" defTabSz="914400" rtl="0" eaLnBrk="1" latinLnBrk="0" hangingPunct="1">
        <a:lnSpc>
          <a:spcPct val="90000"/>
        </a:lnSpc>
        <a:spcBef>
          <a:spcPts val="0"/>
        </a:spcBef>
        <a:spcAft>
          <a:spcPts val="600"/>
        </a:spcAft>
        <a:buClr>
          <a:srgbClr val="791D7E"/>
        </a:buClr>
        <a:buSzPct val="150000"/>
        <a:buFont typeface="Arial" panose="020B0604020202020204" pitchFamily="34" charset="0"/>
        <a:buChar char="■"/>
        <a:defRPr sz="3200" kern="1200">
          <a:solidFill>
            <a:schemeClr val="tx1"/>
          </a:solidFill>
          <a:latin typeface="Century Gothic" panose="020B0502020202020204" pitchFamily="34" charset="0"/>
          <a:ea typeface="+mn-ea"/>
          <a:cs typeface="+mn-cs"/>
        </a:defRPr>
      </a:lvl1pPr>
      <a:lvl2pPr marL="914400" indent="-338138" algn="l" defTabSz="914400" rtl="0" eaLnBrk="1" latinLnBrk="0" hangingPunct="1">
        <a:lnSpc>
          <a:spcPct val="90000"/>
        </a:lnSpc>
        <a:spcBef>
          <a:spcPts val="0"/>
        </a:spcBef>
        <a:spcAft>
          <a:spcPts val="600"/>
        </a:spcAft>
        <a:buClr>
          <a:srgbClr val="E07327"/>
        </a:buClr>
        <a:buSzPct val="100000"/>
        <a:buFont typeface="Wingdings" panose="05000000000000000000" pitchFamily="2" charset="2"/>
        <a:buChar char="§"/>
        <a:defRPr sz="2400" kern="1200">
          <a:solidFill>
            <a:srgbClr val="E07327"/>
          </a:solidFill>
          <a:latin typeface="Century Gothic" panose="020B0502020202020204" pitchFamily="34" charset="0"/>
          <a:ea typeface="+mn-ea"/>
          <a:cs typeface="+mn-cs"/>
        </a:defRPr>
      </a:lvl2pPr>
      <a:lvl3pPr marL="1258888" indent="-344488" algn="l" defTabSz="914400" rtl="0" eaLnBrk="1" latinLnBrk="0" hangingPunct="1">
        <a:lnSpc>
          <a:spcPct val="90000"/>
        </a:lnSpc>
        <a:spcBef>
          <a:spcPts val="0"/>
        </a:spcBef>
        <a:spcAft>
          <a:spcPts val="600"/>
        </a:spcAft>
        <a:buClr>
          <a:schemeClr val="bg1">
            <a:lumMod val="50000"/>
          </a:schemeClr>
        </a:buClr>
        <a:buFont typeface="Arial" panose="020B0604020202020204" pitchFamily="34" charset="0"/>
        <a:buChar char="-"/>
        <a:defRPr sz="1800" kern="1200">
          <a:solidFill>
            <a:schemeClr val="bg1">
              <a:lumMod val="50000"/>
            </a:schemeClr>
          </a:solidFill>
          <a:latin typeface="Century Gothic" panose="020B05020202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creativebloq.com/netmag/simple-introduction-web-accessibility-7116888"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ebaim.org/resources/contrastchecker/"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ebaim.org/articles/motor/assistive"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ebaim.org/techniques/tables/data"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3" Type="http://schemas.openxmlformats.org/officeDocument/2006/relationships/hyperlink" Target="http://www.pearsonassessments.com/udcbt"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www.cehd.umn.edu/nceo/OnlinePubs/StateGuideUD/UDmanual.pdf"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mailto:Belinda.Brunner@pearson.com" TargetMode="External"/><Relationship Id="rId2" Type="http://schemas.openxmlformats.org/officeDocument/2006/relationships/hyperlink" Target="mailto:CParshall@Touchstone.Consulting" TargetMode="External"/><Relationship Id="rId1" Type="http://schemas.openxmlformats.org/officeDocument/2006/relationships/slideLayout" Target="../slideLayouts/slideLayout9.xml"/><Relationship Id="rId4" Type="http://schemas.openxmlformats.org/officeDocument/2006/relationships/hyperlink" Target="mailto:DBovell@ABIM.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dirty="0">
                <a:effectLst/>
              </a:rPr>
              <a:t>Universal design, accessibility &amp; </a:t>
            </a:r>
            <a:r>
              <a:rPr lang="en-US" dirty="0" smtClean="0">
                <a:effectLst/>
              </a:rPr>
              <a:t>fairness</a:t>
            </a:r>
            <a:endParaRPr lang="en-US" dirty="0"/>
          </a:p>
        </p:txBody>
      </p:sp>
      <p:sp>
        <p:nvSpPr>
          <p:cNvPr id="5" name="Subtitle 4"/>
          <p:cNvSpPr>
            <a:spLocks noGrp="1"/>
          </p:cNvSpPr>
          <p:nvPr>
            <p:ph type="subTitle" idx="1"/>
          </p:nvPr>
        </p:nvSpPr>
        <p:spPr/>
        <p:txBody>
          <a:bodyPr>
            <a:normAutofit/>
          </a:bodyPr>
          <a:lstStyle/>
          <a:p>
            <a:r>
              <a:rPr lang="en-US" dirty="0" smtClean="0"/>
              <a:t>Implications </a:t>
            </a:r>
            <a:r>
              <a:rPr lang="en-US" dirty="0"/>
              <a:t>for test and item development</a:t>
            </a:r>
          </a:p>
        </p:txBody>
      </p:sp>
      <p:sp>
        <p:nvSpPr>
          <p:cNvPr id="2" name="TextBox 1"/>
          <p:cNvSpPr txBox="1"/>
          <p:nvPr/>
        </p:nvSpPr>
        <p:spPr>
          <a:xfrm>
            <a:off x="1143000" y="5486400"/>
            <a:ext cx="6804363" cy="461665"/>
          </a:xfrm>
          <a:prstGeom prst="rect">
            <a:avLst/>
          </a:prstGeom>
          <a:noFill/>
          <a:ln>
            <a:solidFill>
              <a:srgbClr val="7030A0"/>
            </a:solidFill>
          </a:ln>
        </p:spPr>
        <p:txBody>
          <a:bodyPr wrap="none" rtlCol="0">
            <a:spAutoFit/>
          </a:bodyPr>
          <a:lstStyle/>
          <a:p>
            <a:r>
              <a:rPr lang="en-US" sz="2400" b="1" dirty="0" smtClean="0">
                <a:solidFill>
                  <a:srgbClr val="7030A0"/>
                </a:solidFill>
              </a:rPr>
              <a:t>Cynthia G. Parshall, Belinda Brunner, &amp; Dwan Bovell</a:t>
            </a:r>
            <a:endParaRPr lang="en-US" sz="2400" b="1" dirty="0">
              <a:solidFill>
                <a:srgbClr val="7030A0"/>
              </a:solidFill>
            </a:endParaRPr>
          </a:p>
        </p:txBody>
      </p:sp>
    </p:spTree>
    <p:extLst>
      <p:ext uri="{BB962C8B-B14F-4D97-AF65-F5344CB8AC3E}">
        <p14:creationId xmlns:p14="http://schemas.microsoft.com/office/powerpoint/2010/main" val="2252567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25C3AE-A811-40A1-8E22-D5010BC5ADEA}" type="datetime1">
              <a:rPr lang="en-US" smtClean="0"/>
              <a:pPr/>
              <a:t>3/8/2016</a:t>
            </a:fld>
            <a:endParaRPr lang="en-US" dirty="0"/>
          </a:p>
        </p:txBody>
      </p:sp>
      <p:sp>
        <p:nvSpPr>
          <p:cNvPr id="3" name="Slide Number Placeholder 2"/>
          <p:cNvSpPr>
            <a:spLocks noGrp="1"/>
          </p:cNvSpPr>
          <p:nvPr>
            <p:ph type="sldNum" sz="quarter" idx="12"/>
          </p:nvPr>
        </p:nvSpPr>
        <p:spPr/>
        <p:txBody>
          <a:bodyPr/>
          <a:lstStyle/>
          <a:p>
            <a:fld id="{320DDCCD-3443-445B-9496-1BD3DE62B832}" type="slidenum">
              <a:rPr lang="en-US" smtClean="0"/>
              <a:t>10</a:t>
            </a:fld>
            <a:endParaRPr lang="en-US"/>
          </a:p>
        </p:txBody>
      </p:sp>
      <p:sp>
        <p:nvSpPr>
          <p:cNvPr id="4" name="TextBox 3"/>
          <p:cNvSpPr txBox="1"/>
          <p:nvPr/>
        </p:nvSpPr>
        <p:spPr>
          <a:xfrm>
            <a:off x="2267114" y="1752600"/>
            <a:ext cx="5193025" cy="1446550"/>
          </a:xfrm>
          <a:prstGeom prst="rect">
            <a:avLst/>
          </a:prstGeom>
          <a:noFill/>
        </p:spPr>
        <p:txBody>
          <a:bodyPr wrap="none" rtlCol="0">
            <a:spAutoFit/>
          </a:bodyPr>
          <a:lstStyle/>
          <a:p>
            <a:r>
              <a:rPr lang="en-US" sz="4400" dirty="0" smtClean="0">
                <a:solidFill>
                  <a:schemeClr val="bg1"/>
                </a:solidFill>
                <a:latin typeface="Impact" panose="020B0806030902050204" pitchFamily="34" charset="0"/>
              </a:rPr>
              <a:t>Accessibility and </a:t>
            </a:r>
          </a:p>
          <a:p>
            <a:r>
              <a:rPr lang="en-US" sz="4400" dirty="0" smtClean="0">
                <a:solidFill>
                  <a:schemeClr val="bg1"/>
                </a:solidFill>
                <a:latin typeface="Impact" panose="020B0806030902050204" pitchFamily="34" charset="0"/>
              </a:rPr>
              <a:t>Item Interface Design</a:t>
            </a:r>
            <a:endParaRPr lang="en-US" sz="4400" dirty="0">
              <a:solidFill>
                <a:schemeClr val="bg1"/>
              </a:solidFill>
              <a:latin typeface="Impact" panose="020B0806030902050204" pitchFamily="34" charset="0"/>
            </a:endParaRPr>
          </a:p>
        </p:txBody>
      </p:sp>
    </p:spTree>
    <p:extLst>
      <p:ext uri="{BB962C8B-B14F-4D97-AF65-F5344CB8AC3E}">
        <p14:creationId xmlns:p14="http://schemas.microsoft.com/office/powerpoint/2010/main" val="11848905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t>
            </a:r>
            <a:r>
              <a:rPr lang="en-US" dirty="0" smtClean="0"/>
              <a:t>oals of this part of the presentation…</a:t>
            </a:r>
            <a:endParaRPr lang="en-US" dirty="0"/>
          </a:p>
        </p:txBody>
      </p:sp>
      <p:sp>
        <p:nvSpPr>
          <p:cNvPr id="3" name="Content Placeholder 2"/>
          <p:cNvSpPr>
            <a:spLocks noGrp="1"/>
          </p:cNvSpPr>
          <p:nvPr>
            <p:ph idx="1"/>
          </p:nvPr>
        </p:nvSpPr>
        <p:spPr/>
        <p:txBody>
          <a:bodyPr/>
          <a:lstStyle/>
          <a:p>
            <a:r>
              <a:rPr lang="en-US" dirty="0" smtClean="0"/>
              <a:t>To describe a universal design perspective for the exam user interface</a:t>
            </a:r>
          </a:p>
          <a:p>
            <a:pPr lvl="1"/>
            <a:r>
              <a:rPr lang="en-US" dirty="0" smtClean="0"/>
              <a:t>Build in a maximally useful design, and/or</a:t>
            </a:r>
            <a:br>
              <a:rPr lang="en-US" dirty="0" smtClean="0"/>
            </a:br>
            <a:r>
              <a:rPr lang="en-US" dirty="0" smtClean="0"/>
              <a:t>build in user-control</a:t>
            </a:r>
          </a:p>
          <a:p>
            <a:pPr lvl="1"/>
            <a:r>
              <a:rPr lang="en-US" dirty="0" smtClean="0"/>
              <a:t>So user interface accommodations are rarely needed</a:t>
            </a:r>
          </a:p>
          <a:p>
            <a:r>
              <a:rPr lang="en-US" dirty="0" smtClean="0"/>
              <a:t>To give an 80:20 set of suggestions</a:t>
            </a:r>
          </a:p>
          <a:p>
            <a:pPr lvl="1"/>
            <a:r>
              <a:rPr lang="en-US" dirty="0" smtClean="0"/>
              <a:t>To address about 80% of the accessibility needs, with 20% of the effort</a:t>
            </a:r>
          </a:p>
          <a:p>
            <a:pPr lvl="1"/>
            <a:r>
              <a:rPr lang="en-US" dirty="0" smtClean="0"/>
              <a:t>Focusing on </a:t>
            </a:r>
            <a:r>
              <a:rPr lang="en-US" i="1" dirty="0" smtClean="0"/>
              <a:t>just </a:t>
            </a:r>
            <a:r>
              <a:rPr lang="en-US" dirty="0" smtClean="0"/>
              <a:t>the user interface </a:t>
            </a:r>
            <a:endParaRPr lang="en-US" dirty="0"/>
          </a:p>
          <a:p>
            <a:pPr lvl="1"/>
            <a:endParaRPr lang="en-US" dirty="0"/>
          </a:p>
        </p:txBody>
      </p:sp>
    </p:spTree>
    <p:extLst>
      <p:ext uri="{BB962C8B-B14F-4D97-AF65-F5344CB8AC3E}">
        <p14:creationId xmlns:p14="http://schemas.microsoft.com/office/powerpoint/2010/main" val="40180989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Universal Design</a:t>
            </a:r>
            <a:endParaRPr lang="en-US" dirty="0"/>
          </a:p>
        </p:txBody>
      </p:sp>
      <p:sp>
        <p:nvSpPr>
          <p:cNvPr id="4" name="Date Placeholder 3"/>
          <p:cNvSpPr>
            <a:spLocks noGrp="1"/>
          </p:cNvSpPr>
          <p:nvPr>
            <p:ph type="dt" sz="half" idx="10"/>
          </p:nvPr>
        </p:nvSpPr>
        <p:spPr/>
        <p:txBody>
          <a:bodyPr/>
          <a:lstStyle/>
          <a:p>
            <a:fld id="{84E4122D-D870-4208-AB4F-64DCB94E926E}" type="datetime1">
              <a:rPr lang="en-US" smtClean="0"/>
              <a:pPr/>
              <a:t>3/8/2016</a:t>
            </a:fld>
            <a:endParaRPr lang="en-US" dirty="0"/>
          </a:p>
        </p:txBody>
      </p:sp>
      <p:sp>
        <p:nvSpPr>
          <p:cNvPr id="5" name="Slide Number Placeholder 4"/>
          <p:cNvSpPr>
            <a:spLocks noGrp="1"/>
          </p:cNvSpPr>
          <p:nvPr>
            <p:ph type="sldNum" sz="quarter" idx="12"/>
          </p:nvPr>
        </p:nvSpPr>
        <p:spPr/>
        <p:txBody>
          <a:bodyPr/>
          <a:lstStyle/>
          <a:p>
            <a:fld id="{320DDCCD-3443-445B-9496-1BD3DE62B832}" type="slidenum">
              <a:rPr lang="en-US" smtClean="0"/>
              <a:t>12</a:t>
            </a:fld>
            <a:endParaRPr lang="en-US"/>
          </a:p>
        </p:txBody>
      </p:sp>
      <p:pic>
        <p:nvPicPr>
          <p:cNvPr id="1026" name="Picture 2" descr="https://upload.wikimedia.org/wikipedia/commons/thumb/2/23/Pram_Ramp.jpg/1024px-Pram_Ramp.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19200" y="2286000"/>
            <a:ext cx="6705600" cy="3352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0565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Ways of looking at this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By type of accommodation </a:t>
            </a:r>
          </a:p>
          <a:p>
            <a:pPr lvl="1"/>
            <a:r>
              <a:rPr lang="en-US" dirty="0" smtClean="0"/>
              <a:t>And which needs might be met through this</a:t>
            </a:r>
          </a:p>
          <a:p>
            <a:pPr marL="514350" indent="-514350">
              <a:buFont typeface="+mj-lt"/>
              <a:buAutoNum type="arabicPeriod"/>
            </a:pPr>
            <a:r>
              <a:rPr lang="en-US" dirty="0" smtClean="0"/>
              <a:t>By types of disability/needs</a:t>
            </a:r>
          </a:p>
          <a:p>
            <a:pPr lvl="1"/>
            <a:r>
              <a:rPr lang="en-US" dirty="0" smtClean="0"/>
              <a:t>And what accessibility choices or accommodations might be needed</a:t>
            </a:r>
          </a:p>
          <a:p>
            <a:pPr marL="514350" indent="-514350">
              <a:buFont typeface="+mj-lt"/>
              <a:buAutoNum type="arabicPeriod"/>
            </a:pPr>
            <a:r>
              <a:rPr lang="en-US" b="1" dirty="0" smtClean="0"/>
              <a:t>By type of item or test element</a:t>
            </a:r>
          </a:p>
          <a:p>
            <a:pPr lvl="1"/>
            <a:r>
              <a:rPr lang="en-US" dirty="0" smtClean="0"/>
              <a:t>And whether it could impact certain needs; </a:t>
            </a:r>
            <a:br>
              <a:rPr lang="en-US" dirty="0" smtClean="0"/>
            </a:br>
            <a:r>
              <a:rPr lang="en-US" dirty="0" smtClean="0"/>
              <a:t>and if so, what accessibility choices could help</a:t>
            </a:r>
            <a:endParaRPr lang="en-US" dirty="0"/>
          </a:p>
        </p:txBody>
      </p:sp>
    </p:spTree>
    <p:extLst>
      <p:ext uri="{BB962C8B-B14F-4D97-AF65-F5344CB8AC3E}">
        <p14:creationId xmlns:p14="http://schemas.microsoft.com/office/powerpoint/2010/main" val="9716671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txBox="1">
            <a:spLocks/>
          </p:cNvSpPr>
          <p:nvPr/>
        </p:nvSpPr>
        <p:spPr>
          <a:xfrm>
            <a:off x="1219200" y="152400"/>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4000" dirty="0" smtClean="0">
                <a:solidFill>
                  <a:schemeClr val="bg1"/>
                </a:solidFill>
                <a:effectLst>
                  <a:outerShdw blurRad="38100" dist="38100" dir="2700000" algn="tl">
                    <a:srgbClr val="000000">
                      <a:alpha val="43137"/>
                    </a:srgbClr>
                  </a:outerShdw>
                </a:effectLst>
                <a:latin typeface="Impact" panose="020B0806030902050204" pitchFamily="34" charset="0"/>
              </a:rPr>
              <a:t>Types of Disability and Accessibility</a:t>
            </a:r>
          </a:p>
        </p:txBody>
      </p:sp>
      <p:sp>
        <p:nvSpPr>
          <p:cNvPr id="3" name="Content Placeholder 2"/>
          <p:cNvSpPr>
            <a:spLocks noGrp="1"/>
          </p:cNvSpPr>
          <p:nvPr>
            <p:ph idx="1"/>
          </p:nvPr>
        </p:nvSpPr>
        <p:spPr>
          <a:xfrm>
            <a:off x="0" y="1752600"/>
            <a:ext cx="9144000" cy="5105400"/>
          </a:xfrm>
        </p:spPr>
        <p:txBody>
          <a:bodyPr/>
          <a:lstStyle/>
          <a:p>
            <a:endParaRPr lang="en-US">
              <a:solidFill>
                <a:schemeClr val="bg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060373354"/>
              </p:ext>
            </p:extLst>
          </p:nvPr>
        </p:nvGraphicFramePr>
        <p:xfrm>
          <a:off x="0" y="1318387"/>
          <a:ext cx="9092514" cy="5177358"/>
        </p:xfrm>
        <a:graphic>
          <a:graphicData uri="http://schemas.openxmlformats.org/drawingml/2006/table">
            <a:tbl>
              <a:tblPr>
                <a:tableStyleId>{284E427A-3D55-4303-BF80-6455036E1DE7}</a:tableStyleId>
              </a:tblPr>
              <a:tblGrid>
                <a:gridCol w="3962400"/>
                <a:gridCol w="5130114"/>
              </a:tblGrid>
              <a:tr h="336022">
                <a:tc>
                  <a:txBody>
                    <a:bodyPr/>
                    <a:lstStyle/>
                    <a:p>
                      <a:r>
                        <a:rPr lang="en-US" sz="1800" b="1" dirty="0" smtClean="0"/>
                        <a:t>Type of Disability/Need</a:t>
                      </a:r>
                      <a:endParaRPr lang="en-US" sz="1800" b="1" dirty="0"/>
                    </a:p>
                  </a:txBody>
                  <a:tcPr marL="69630" marR="69630" marT="34815" marB="34815" anchor="ctr">
                    <a:solidFill>
                      <a:schemeClr val="bg1"/>
                    </a:solidFill>
                  </a:tcPr>
                </a:tc>
                <a:tc>
                  <a:txBody>
                    <a:bodyPr/>
                    <a:lstStyle/>
                    <a:p>
                      <a:pPr marL="0" algn="l" defTabSz="914400" rtl="0" eaLnBrk="1" latinLnBrk="0" hangingPunct="1"/>
                      <a:r>
                        <a:rPr lang="en-US" sz="1800" b="1" kern="1200" dirty="0" smtClean="0"/>
                        <a:t>Accessibility Solutions</a:t>
                      </a:r>
                      <a:endParaRPr lang="en-US" sz="1800" b="1" kern="1200" dirty="0">
                        <a:solidFill>
                          <a:schemeClr val="tx1"/>
                        </a:solidFill>
                        <a:latin typeface="+mn-lt"/>
                        <a:ea typeface="+mn-ea"/>
                        <a:cs typeface="+mn-cs"/>
                      </a:endParaRPr>
                    </a:p>
                  </a:txBody>
                  <a:tcPr marL="69630" marR="69630" marT="34815" marB="34815" anchor="ctr">
                    <a:solidFill>
                      <a:schemeClr val="bg1"/>
                    </a:solidFill>
                  </a:tcPr>
                </a:tc>
              </a:tr>
              <a:tr h="1140012">
                <a:tc>
                  <a:txBody>
                    <a:bodyPr/>
                    <a:lstStyle/>
                    <a:p>
                      <a:r>
                        <a:rPr lang="en-US" sz="1800" b="1" dirty="0"/>
                        <a:t>Visual</a:t>
                      </a:r>
                    </a:p>
                    <a:p>
                      <a:r>
                        <a:rPr lang="en-US" sz="1800" dirty="0" smtClean="0"/>
                        <a:t>e.g., blind users, </a:t>
                      </a:r>
                      <a:r>
                        <a:rPr lang="en-US" sz="1800" dirty="0"/>
                        <a:t>users with low-vision, users with obstructed vision, </a:t>
                      </a:r>
                      <a:r>
                        <a:rPr lang="en-US" sz="1800" dirty="0" smtClean="0"/>
                        <a:t>and users with digital</a:t>
                      </a:r>
                      <a:r>
                        <a:rPr lang="en-US" sz="1800" baseline="0" dirty="0" smtClean="0"/>
                        <a:t> </a:t>
                      </a:r>
                      <a:r>
                        <a:rPr lang="en-US" sz="1800" dirty="0" smtClean="0"/>
                        <a:t>eye</a:t>
                      </a:r>
                      <a:r>
                        <a:rPr lang="en-US" sz="1800" baseline="0" dirty="0" smtClean="0"/>
                        <a:t> strain</a:t>
                      </a:r>
                      <a:endParaRPr lang="en-US" sz="1800" dirty="0"/>
                    </a:p>
                  </a:txBody>
                  <a:tcPr marL="69630" marR="69630" marT="34815" marB="34815" anchor="ctr"/>
                </a:tc>
                <a:tc>
                  <a:txBody>
                    <a:bodyPr/>
                    <a:lstStyle/>
                    <a:p>
                      <a:pPr>
                        <a:buFont typeface="Arial"/>
                        <a:buChar char="•"/>
                      </a:pPr>
                      <a:r>
                        <a:rPr lang="en-US" sz="1800" dirty="0" smtClean="0"/>
                        <a:t>  Maintain good size and contrast</a:t>
                      </a:r>
                    </a:p>
                    <a:p>
                      <a:pPr>
                        <a:buFont typeface="Arial"/>
                        <a:buChar char="•"/>
                      </a:pPr>
                      <a:r>
                        <a:rPr lang="en-US" sz="1800" dirty="0" smtClean="0"/>
                        <a:t>  Use real text vs. image of text</a:t>
                      </a:r>
                    </a:p>
                    <a:p>
                      <a:pPr>
                        <a:buFont typeface="Arial"/>
                        <a:buChar char="•"/>
                      </a:pPr>
                      <a:r>
                        <a:rPr lang="en-US" sz="1800" baseline="0" dirty="0" smtClean="0"/>
                        <a:t>  Include alt text for images, etc.</a:t>
                      </a:r>
                      <a:endParaRPr lang="en-US" sz="1800" dirty="0"/>
                    </a:p>
                  </a:txBody>
                  <a:tcPr marL="69630" marR="69630" marT="34815" marB="34815" anchor="ctr"/>
                </a:tc>
              </a:tr>
              <a:tr h="1140012">
                <a:tc>
                  <a:txBody>
                    <a:bodyPr/>
                    <a:lstStyle/>
                    <a:p>
                      <a:r>
                        <a:rPr lang="en-US" sz="1800" b="1" kern="1200" dirty="0">
                          <a:solidFill>
                            <a:schemeClr val="dk1"/>
                          </a:solidFill>
                          <a:latin typeface="+mn-lt"/>
                          <a:ea typeface="+mn-ea"/>
                          <a:cs typeface="+mn-cs"/>
                        </a:rPr>
                        <a:t>Auditory</a:t>
                      </a:r>
                    </a:p>
                    <a:p>
                      <a:r>
                        <a:rPr lang="en-US" sz="1800" dirty="0" smtClean="0"/>
                        <a:t>e.g., deaf users, hearing </a:t>
                      </a:r>
                      <a:r>
                        <a:rPr lang="en-US" sz="1800" dirty="0"/>
                        <a:t>impaired </a:t>
                      </a:r>
                      <a:r>
                        <a:rPr lang="en-US" sz="1800" dirty="0" smtClean="0"/>
                        <a:t>users, users with auditory processing issues</a:t>
                      </a:r>
                      <a:endParaRPr lang="en-US" sz="1800" dirty="0"/>
                    </a:p>
                  </a:txBody>
                  <a:tcPr marL="69630" marR="69630" marT="34815" marB="34815" anchor="ctr"/>
                </a:tc>
                <a:tc>
                  <a:txBody>
                    <a:bodyPr/>
                    <a:lstStyle/>
                    <a:p>
                      <a:pPr>
                        <a:buFont typeface="Arial"/>
                        <a:buChar char="•"/>
                      </a:pPr>
                      <a:r>
                        <a:rPr lang="en-US" sz="1800" dirty="0" smtClean="0"/>
                        <a:t> Provide captioning for video</a:t>
                      </a:r>
                      <a:r>
                        <a:rPr lang="en-US" sz="1800" baseline="0" dirty="0" smtClean="0"/>
                        <a:t> </a:t>
                      </a:r>
                      <a:r>
                        <a:rPr lang="en-US" sz="1800" dirty="0" smtClean="0"/>
                        <a:t>dialogue</a:t>
                      </a:r>
                    </a:p>
                    <a:p>
                      <a:pPr>
                        <a:buFont typeface="Arial"/>
                        <a:buChar char="•"/>
                      </a:pPr>
                      <a:r>
                        <a:rPr lang="en-US" sz="1800" dirty="0" smtClean="0"/>
                        <a:t> Provide text description</a:t>
                      </a:r>
                      <a:r>
                        <a:rPr lang="en-US" sz="1800" baseline="0" dirty="0" smtClean="0"/>
                        <a:t> for non-dialogue sound files</a:t>
                      </a:r>
                    </a:p>
                    <a:p>
                      <a:pPr>
                        <a:buFont typeface="Arial"/>
                        <a:buChar char="•"/>
                      </a:pPr>
                      <a:r>
                        <a:rPr lang="en-US" sz="1800" baseline="0" dirty="0" smtClean="0"/>
                        <a:t> Avoid auto-play of audio or video</a:t>
                      </a:r>
                      <a:endParaRPr lang="en-US" sz="1800" dirty="0"/>
                    </a:p>
                  </a:txBody>
                  <a:tcPr marL="69630" marR="69630" marT="34815" marB="34815" anchor="ctr"/>
                </a:tc>
              </a:tr>
              <a:tr h="1408009">
                <a:tc>
                  <a:txBody>
                    <a:bodyPr/>
                    <a:lstStyle/>
                    <a:p>
                      <a:r>
                        <a:rPr lang="en-US" sz="1800" b="1" kern="1200" dirty="0">
                          <a:solidFill>
                            <a:schemeClr val="dk1"/>
                          </a:solidFill>
                          <a:latin typeface="+mn-lt"/>
                          <a:ea typeface="+mn-ea"/>
                          <a:cs typeface="+mn-cs"/>
                        </a:rPr>
                        <a:t>Motor</a:t>
                      </a:r>
                    </a:p>
                    <a:p>
                      <a:r>
                        <a:rPr lang="en-US" sz="1800" dirty="0" smtClean="0"/>
                        <a:t>- users of assistive devices like: </a:t>
                      </a:r>
                      <a:r>
                        <a:rPr lang="en-US" sz="1800" dirty="0"/>
                        <a:t>specialized keyboards, </a:t>
                      </a:r>
                      <a:r>
                        <a:rPr lang="en-US" sz="1800" dirty="0" smtClean="0"/>
                        <a:t>eye </a:t>
                      </a:r>
                      <a:r>
                        <a:rPr lang="en-US" sz="1800" dirty="0"/>
                        <a:t>trackers, </a:t>
                      </a:r>
                      <a:r>
                        <a:rPr lang="en-US" sz="1800" dirty="0" smtClean="0"/>
                        <a:t>button switches</a:t>
                      </a:r>
                      <a:endParaRPr lang="en-US" sz="1800" dirty="0"/>
                    </a:p>
                  </a:txBody>
                  <a:tcPr marL="69630" marR="69630" marT="34815" marB="34815" anchor="ctr"/>
                </a:tc>
                <a:tc>
                  <a:txBody>
                    <a:bodyPr/>
                    <a:lstStyle/>
                    <a:p>
                      <a:pPr>
                        <a:buFont typeface="Arial"/>
                        <a:buChar char="•"/>
                      </a:pPr>
                      <a:r>
                        <a:rPr lang="en-US" sz="1800" dirty="0" smtClean="0"/>
                        <a:t> Don’t make</a:t>
                      </a:r>
                      <a:r>
                        <a:rPr lang="en-US" sz="1800" baseline="0" dirty="0" smtClean="0"/>
                        <a:t> </a:t>
                      </a:r>
                      <a:r>
                        <a:rPr lang="en-US" sz="1800" dirty="0" smtClean="0"/>
                        <a:t>clickable elements too small or too close together</a:t>
                      </a:r>
                    </a:p>
                    <a:p>
                      <a:pPr>
                        <a:buFont typeface="Arial"/>
                        <a:buChar char="•"/>
                      </a:pPr>
                      <a:r>
                        <a:rPr lang="en-US" sz="1800" dirty="0" smtClean="0"/>
                        <a:t> Don’t rely solely on complex movements such as drag-and-drop</a:t>
                      </a:r>
                    </a:p>
                    <a:p>
                      <a:pPr>
                        <a:buFont typeface="Arial"/>
                        <a:buChar char="•"/>
                      </a:pPr>
                      <a:r>
                        <a:rPr lang="en-US" sz="1800" dirty="0" smtClean="0"/>
                        <a:t>  Provide</a:t>
                      </a:r>
                      <a:r>
                        <a:rPr lang="en-US" sz="1800" baseline="0" dirty="0" smtClean="0"/>
                        <a:t> hotkey alternatives</a:t>
                      </a:r>
                      <a:endParaRPr lang="en-US" sz="1800" dirty="0"/>
                    </a:p>
                  </a:txBody>
                  <a:tcPr marL="69630" marR="69630" marT="34815" marB="34815" anchor="ctr"/>
                </a:tc>
              </a:tr>
              <a:tr h="1058358">
                <a:tc>
                  <a:txBody>
                    <a:bodyPr/>
                    <a:lstStyle/>
                    <a:p>
                      <a:r>
                        <a:rPr lang="en-US" sz="1800" b="1" kern="1200" dirty="0">
                          <a:solidFill>
                            <a:schemeClr val="dk1"/>
                          </a:solidFill>
                          <a:latin typeface="+mn-lt"/>
                          <a:ea typeface="+mn-ea"/>
                          <a:cs typeface="+mn-cs"/>
                        </a:rPr>
                        <a:t>Cognitive</a:t>
                      </a:r>
                    </a:p>
                    <a:p>
                      <a:r>
                        <a:rPr lang="en-US" sz="1800" dirty="0" smtClean="0"/>
                        <a:t>e.g., users with dyslexia, autism,</a:t>
                      </a:r>
                      <a:r>
                        <a:rPr lang="en-US" sz="1800" baseline="0" dirty="0" smtClean="0"/>
                        <a:t> ADD, Down’s syndrome, etc.</a:t>
                      </a:r>
                      <a:endParaRPr lang="en-US" sz="1800" dirty="0" smtClean="0"/>
                    </a:p>
                  </a:txBody>
                  <a:tcPr marL="69630" marR="69630" marT="34815" marB="34815" anchor="ctr"/>
                </a:tc>
                <a:tc>
                  <a:txBody>
                    <a:bodyPr/>
                    <a:lstStyle/>
                    <a:p>
                      <a:pPr>
                        <a:buFont typeface="Arial"/>
                        <a:buChar char="•"/>
                      </a:pPr>
                      <a:r>
                        <a:rPr lang="en-US" sz="1800" dirty="0" smtClean="0"/>
                        <a:t> Provide information in a straightforward, way</a:t>
                      </a:r>
                    </a:p>
                    <a:p>
                      <a:pPr>
                        <a:buFont typeface="Arial"/>
                        <a:buChar char="•"/>
                      </a:pPr>
                      <a:r>
                        <a:rPr lang="en-US" sz="1800" dirty="0" smtClean="0"/>
                        <a:t> Maintain a clean interface</a:t>
                      </a:r>
                    </a:p>
                  </a:txBody>
                  <a:tcPr marL="69630" marR="69630" marT="34815" marB="34815" anchor="ctr"/>
                </a:tc>
              </a:tr>
            </a:tbl>
          </a:graphicData>
        </a:graphic>
      </p:graphicFrame>
      <p:sp>
        <p:nvSpPr>
          <p:cNvPr id="7" name="Title 3"/>
          <p:cNvSpPr>
            <a:spLocks noGrp="1"/>
          </p:cNvSpPr>
          <p:nvPr>
            <p:ph type="title"/>
          </p:nvPr>
        </p:nvSpPr>
        <p:spPr>
          <a:xfrm>
            <a:off x="762000" y="6355080"/>
            <a:ext cx="7543800" cy="731520"/>
          </a:xfrm>
        </p:spPr>
        <p:txBody>
          <a:bodyPr>
            <a:normAutofit/>
          </a:bodyPr>
          <a:lstStyle/>
          <a:p>
            <a:r>
              <a:rPr lang="en-US" sz="1400" dirty="0" smtClean="0">
                <a:solidFill>
                  <a:schemeClr val="accent4">
                    <a:lumMod val="75000"/>
                  </a:schemeClr>
                </a:solidFill>
                <a:effectLst/>
              </a:rPr>
              <a:t>See </a:t>
            </a:r>
            <a:r>
              <a:rPr lang="en-US" sz="1400" dirty="0" smtClean="0">
                <a:effectLst/>
              </a:rPr>
              <a:t> </a:t>
            </a:r>
            <a:r>
              <a:rPr lang="en-US" sz="1400" dirty="0" smtClean="0">
                <a:effectLst/>
                <a:hlinkClick r:id="rId2"/>
              </a:rPr>
              <a:t>http</a:t>
            </a:r>
            <a:r>
              <a:rPr lang="en-US" sz="1400" dirty="0">
                <a:effectLst/>
                <a:hlinkClick r:id="rId2"/>
              </a:rPr>
              <a:t>://</a:t>
            </a:r>
            <a:r>
              <a:rPr lang="en-US" sz="1400" dirty="0" smtClean="0">
                <a:effectLst/>
                <a:hlinkClick r:id="rId2"/>
              </a:rPr>
              <a:t>www.creativebloq.com/netmag/simple-introduction-web-accessibility-7116888</a:t>
            </a:r>
            <a:r>
              <a:rPr lang="en-US" sz="1400" dirty="0" smtClean="0">
                <a:effectLst/>
              </a:rPr>
              <a:t> </a:t>
            </a:r>
            <a:endParaRPr lang="en-US" sz="1400" dirty="0">
              <a:effectLst/>
            </a:endParaRPr>
          </a:p>
        </p:txBody>
      </p:sp>
    </p:spTree>
    <p:extLst>
      <p:ext uri="{BB962C8B-B14F-4D97-AF65-F5344CB8AC3E}">
        <p14:creationId xmlns:p14="http://schemas.microsoft.com/office/powerpoint/2010/main" val="2918774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11480"/>
            <a:ext cx="7543800" cy="731520"/>
          </a:xfrm>
        </p:spPr>
        <p:txBody>
          <a:bodyPr/>
          <a:lstStyle/>
          <a:p>
            <a:r>
              <a:rPr lang="en-US" dirty="0" smtClean="0"/>
              <a:t>But first…</a:t>
            </a:r>
            <a:endParaRPr lang="en-US" dirty="0"/>
          </a:p>
        </p:txBody>
      </p:sp>
      <p:sp>
        <p:nvSpPr>
          <p:cNvPr id="3" name="Content Placeholder 2"/>
          <p:cNvSpPr>
            <a:spLocks noGrp="1"/>
          </p:cNvSpPr>
          <p:nvPr>
            <p:ph idx="1"/>
          </p:nvPr>
        </p:nvSpPr>
        <p:spPr>
          <a:xfrm>
            <a:off x="0" y="1371600"/>
            <a:ext cx="9144000" cy="5486400"/>
          </a:xfrm>
        </p:spPr>
        <p:txBody>
          <a:bodyPr>
            <a:normAutofit fontScale="85000" lnSpcReduction="10000"/>
          </a:bodyPr>
          <a:lstStyle/>
          <a:p>
            <a:r>
              <a:rPr lang="en-US" dirty="0" smtClean="0"/>
              <a:t>“Conflicting access needs”</a:t>
            </a:r>
          </a:p>
          <a:p>
            <a:pPr lvl="1"/>
            <a:r>
              <a:rPr lang="en-US" dirty="0"/>
              <a:t>When one user’s need is in conflict with another’s</a:t>
            </a:r>
          </a:p>
          <a:p>
            <a:r>
              <a:rPr lang="en-US" dirty="0" smtClean="0"/>
              <a:t>Testing example</a:t>
            </a:r>
          </a:p>
          <a:p>
            <a:pPr lvl="1"/>
            <a:r>
              <a:rPr lang="en-US" dirty="0" smtClean="0"/>
              <a:t>Conflicting access is: </a:t>
            </a:r>
          </a:p>
          <a:p>
            <a:pPr lvl="2"/>
            <a:r>
              <a:rPr lang="en-US" dirty="0" smtClean="0"/>
              <a:t>Certain color schemes that work well for users with low vision</a:t>
            </a:r>
            <a:br>
              <a:rPr lang="en-US" dirty="0" smtClean="0"/>
            </a:br>
            <a:r>
              <a:rPr lang="en-US" dirty="0" smtClean="0"/>
              <a:t>are problematic for users with color-blindness</a:t>
            </a:r>
          </a:p>
          <a:p>
            <a:pPr lvl="1"/>
            <a:r>
              <a:rPr lang="en-US" dirty="0" smtClean="0"/>
              <a:t>Possible solution: </a:t>
            </a:r>
          </a:p>
          <a:p>
            <a:pPr lvl="2"/>
            <a:r>
              <a:rPr lang="en-US" dirty="0" smtClean="0"/>
              <a:t>Good default </a:t>
            </a:r>
            <a:r>
              <a:rPr lang="en-US" dirty="0"/>
              <a:t>color </a:t>
            </a:r>
            <a:r>
              <a:rPr lang="en-US" dirty="0" smtClean="0"/>
              <a:t>scheme </a:t>
            </a:r>
            <a:br>
              <a:rPr lang="en-US" dirty="0" smtClean="0"/>
            </a:br>
            <a:r>
              <a:rPr lang="en-US" dirty="0" smtClean="0"/>
              <a:t>plus user-control over alternatives</a:t>
            </a:r>
          </a:p>
          <a:p>
            <a:r>
              <a:rPr lang="en-US" dirty="0"/>
              <a:t>Special </a:t>
            </a:r>
            <a:r>
              <a:rPr lang="en-US" dirty="0" smtClean="0"/>
              <a:t>challenge in testing</a:t>
            </a:r>
          </a:p>
          <a:p>
            <a:pPr lvl="1"/>
            <a:r>
              <a:rPr lang="en-US" dirty="0" smtClean="0"/>
              <a:t>Some accommodations change the construct</a:t>
            </a:r>
          </a:p>
          <a:p>
            <a:r>
              <a:rPr lang="en-US" dirty="0" smtClean="0"/>
              <a:t>When a construct change is needed –</a:t>
            </a:r>
          </a:p>
          <a:p>
            <a:pPr lvl="1"/>
            <a:r>
              <a:rPr lang="en-US" dirty="0" smtClean="0"/>
              <a:t>"</a:t>
            </a:r>
            <a:r>
              <a:rPr lang="en-US" dirty="0"/>
              <a:t>adaptations [that] change the intended construct </a:t>
            </a:r>
            <a:r>
              <a:rPr lang="en-US" dirty="0" smtClean="0"/>
              <a:t/>
            </a:r>
            <a:br>
              <a:rPr lang="en-US" dirty="0" smtClean="0"/>
            </a:br>
            <a:r>
              <a:rPr lang="en-US" b="1" dirty="0" smtClean="0"/>
              <a:t>to </a:t>
            </a:r>
            <a:r>
              <a:rPr lang="en-US" b="1" dirty="0"/>
              <a:t>make it accessible </a:t>
            </a:r>
            <a:r>
              <a:rPr lang="en-US" dirty="0"/>
              <a:t>. . . </a:t>
            </a:r>
            <a:r>
              <a:rPr lang="en-US" dirty="0" smtClean="0"/>
              <a:t/>
            </a:r>
            <a:br>
              <a:rPr lang="en-US" dirty="0" smtClean="0"/>
            </a:br>
            <a:r>
              <a:rPr lang="en-US" dirty="0" smtClean="0"/>
              <a:t>while </a:t>
            </a:r>
            <a:r>
              <a:rPr lang="en-US" dirty="0"/>
              <a:t>retaining </a:t>
            </a:r>
            <a:r>
              <a:rPr lang="en-US" b="1" dirty="0"/>
              <a:t>as much of the original construct as possible</a:t>
            </a:r>
            <a:r>
              <a:rPr lang="en-US" dirty="0"/>
              <a:t>." </a:t>
            </a:r>
            <a:endParaRPr lang="en-US" dirty="0" smtClean="0"/>
          </a:p>
          <a:p>
            <a:pPr marL="576262" lvl="1" indent="0">
              <a:spcAft>
                <a:spcPts val="0"/>
              </a:spcAft>
              <a:buNone/>
            </a:pPr>
            <a:r>
              <a:rPr lang="en-US" dirty="0"/>
              <a:t>	</a:t>
            </a:r>
            <a:r>
              <a:rPr lang="en-US" dirty="0" smtClean="0"/>
              <a:t>(</a:t>
            </a:r>
            <a:r>
              <a:rPr lang="en-US" dirty="0"/>
              <a:t>AERA, APA, &amp; NCME, 2014, p 59). </a:t>
            </a:r>
          </a:p>
        </p:txBody>
      </p:sp>
      <p:sp>
        <p:nvSpPr>
          <p:cNvPr id="4" name="Date Placeholder 3"/>
          <p:cNvSpPr>
            <a:spLocks noGrp="1"/>
          </p:cNvSpPr>
          <p:nvPr>
            <p:ph type="dt" sz="half" idx="10"/>
          </p:nvPr>
        </p:nvSpPr>
        <p:spPr/>
        <p:txBody>
          <a:bodyPr/>
          <a:lstStyle/>
          <a:p>
            <a:fld id="{84E4122D-D870-4208-AB4F-64DCB94E926E}" type="datetime1">
              <a:rPr lang="en-US" smtClean="0"/>
              <a:pPr/>
              <a:t>3/8/2016</a:t>
            </a:fld>
            <a:endParaRPr lang="en-US" dirty="0"/>
          </a:p>
        </p:txBody>
      </p:sp>
      <p:sp>
        <p:nvSpPr>
          <p:cNvPr id="5" name="Slide Number Placeholder 4"/>
          <p:cNvSpPr>
            <a:spLocks noGrp="1"/>
          </p:cNvSpPr>
          <p:nvPr>
            <p:ph type="sldNum" sz="quarter" idx="12"/>
          </p:nvPr>
        </p:nvSpPr>
        <p:spPr/>
        <p:txBody>
          <a:bodyPr/>
          <a:lstStyle/>
          <a:p>
            <a:fld id="{320DDCCD-3443-445B-9496-1BD3DE62B832}" type="slidenum">
              <a:rPr lang="en-US" smtClean="0"/>
              <a:t>15</a:t>
            </a:fld>
            <a:endParaRPr lang="en-US"/>
          </a:p>
        </p:txBody>
      </p:sp>
    </p:spTree>
    <p:extLst>
      <p:ext uri="{BB962C8B-B14F-4D97-AF65-F5344CB8AC3E}">
        <p14:creationId xmlns:p14="http://schemas.microsoft.com/office/powerpoint/2010/main" val="36318111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8534400" cy="1143000"/>
          </a:xfrm>
        </p:spPr>
        <p:txBody>
          <a:bodyPr>
            <a:normAutofit/>
          </a:bodyPr>
          <a:lstStyle/>
          <a:p>
            <a:r>
              <a:rPr lang="en-US" dirty="0" smtClean="0"/>
              <a:t>Recommended actions for all exams</a:t>
            </a:r>
            <a:endParaRPr lang="en-US" dirty="0"/>
          </a:p>
        </p:txBody>
      </p:sp>
      <p:sp>
        <p:nvSpPr>
          <p:cNvPr id="3" name="Content Placeholder 2"/>
          <p:cNvSpPr>
            <a:spLocks noGrp="1"/>
          </p:cNvSpPr>
          <p:nvPr>
            <p:ph idx="1"/>
          </p:nvPr>
        </p:nvSpPr>
        <p:spPr/>
        <p:txBody>
          <a:bodyPr/>
          <a:lstStyle/>
          <a:p>
            <a:r>
              <a:rPr lang="en-US" dirty="0" smtClean="0"/>
              <a:t>Design a </a:t>
            </a:r>
            <a:r>
              <a:rPr lang="en-US" b="1" dirty="0" smtClean="0"/>
              <a:t>user interface</a:t>
            </a:r>
            <a:r>
              <a:rPr lang="en-US" dirty="0" smtClean="0"/>
              <a:t> that is clear </a:t>
            </a:r>
            <a:r>
              <a:rPr lang="en-US" dirty="0" smtClean="0"/>
              <a:t/>
            </a:r>
            <a:br>
              <a:rPr lang="en-US" dirty="0" smtClean="0"/>
            </a:br>
            <a:r>
              <a:rPr lang="en-US" dirty="0" smtClean="0"/>
              <a:t>and </a:t>
            </a:r>
            <a:r>
              <a:rPr lang="en-US" dirty="0" smtClean="0"/>
              <a:t>simple</a:t>
            </a:r>
          </a:p>
          <a:p>
            <a:pPr lvl="1"/>
            <a:r>
              <a:rPr lang="en-US" dirty="0" smtClean="0"/>
              <a:t>Minimal use of panels, windows, </a:t>
            </a:r>
            <a:br>
              <a:rPr lang="en-US" dirty="0" smtClean="0"/>
            </a:br>
            <a:r>
              <a:rPr lang="en-US" dirty="0" smtClean="0"/>
              <a:t>reference to other pages, etc.</a:t>
            </a:r>
          </a:p>
          <a:p>
            <a:pPr lvl="1"/>
            <a:r>
              <a:rPr lang="en-US" dirty="0" smtClean="0"/>
              <a:t>Clear “grouping” of related elements</a:t>
            </a:r>
          </a:p>
          <a:p>
            <a:pPr lvl="1"/>
            <a:r>
              <a:rPr lang="en-US" dirty="0" smtClean="0"/>
              <a:t>Minimal scrolling</a:t>
            </a:r>
            <a:endParaRPr lang="en-US" dirty="0"/>
          </a:p>
          <a:p>
            <a:pPr lvl="2"/>
            <a:endParaRPr lang="en-US" dirty="0" smtClean="0"/>
          </a:p>
          <a:p>
            <a:pPr lvl="1"/>
            <a:r>
              <a:rPr lang="en-US" b="1" dirty="0"/>
              <a:t>Helpful to</a:t>
            </a:r>
            <a:r>
              <a:rPr lang="en-US" dirty="0"/>
              <a:t>: users of screen </a:t>
            </a:r>
            <a:r>
              <a:rPr lang="en-US" dirty="0" smtClean="0"/>
              <a:t>readers &amp; </a:t>
            </a:r>
            <a:r>
              <a:rPr lang="en-US" dirty="0"/>
              <a:t>screen magnifiers; users with </a:t>
            </a:r>
            <a:r>
              <a:rPr lang="en-US" dirty="0" smtClean="0"/>
              <a:t>certain learning </a:t>
            </a:r>
            <a:r>
              <a:rPr lang="en-US" dirty="0"/>
              <a:t>disabilities</a:t>
            </a:r>
          </a:p>
          <a:p>
            <a:pPr marL="457200" lvl="1" indent="0">
              <a:buNone/>
            </a:pPr>
            <a:endParaRPr lang="en-US" dirty="0"/>
          </a:p>
        </p:txBody>
      </p:sp>
    </p:spTree>
    <p:extLst>
      <p:ext uri="{BB962C8B-B14F-4D97-AF65-F5344CB8AC3E}">
        <p14:creationId xmlns:p14="http://schemas.microsoft.com/office/powerpoint/2010/main" val="34547439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8534400" cy="1143000"/>
          </a:xfrm>
        </p:spPr>
        <p:txBody>
          <a:bodyPr>
            <a:normAutofit/>
          </a:bodyPr>
          <a:lstStyle/>
          <a:p>
            <a:r>
              <a:rPr lang="en-US" dirty="0" smtClean="0"/>
              <a:t>Images </a:t>
            </a:r>
            <a:endParaRPr lang="en-US" dirty="0"/>
          </a:p>
        </p:txBody>
      </p:sp>
      <p:sp>
        <p:nvSpPr>
          <p:cNvPr id="3" name="Content Placeholder 2"/>
          <p:cNvSpPr>
            <a:spLocks noGrp="1"/>
          </p:cNvSpPr>
          <p:nvPr>
            <p:ph idx="1"/>
          </p:nvPr>
        </p:nvSpPr>
        <p:spPr/>
        <p:txBody>
          <a:bodyPr/>
          <a:lstStyle/>
          <a:p>
            <a:r>
              <a:rPr lang="en-US" b="1" dirty="0" smtClean="0"/>
              <a:t>Images </a:t>
            </a:r>
          </a:p>
          <a:p>
            <a:pPr lvl="1"/>
            <a:r>
              <a:rPr lang="en-US" dirty="0" smtClean="0"/>
              <a:t>Include alt-text </a:t>
            </a:r>
          </a:p>
          <a:p>
            <a:pPr lvl="2"/>
            <a:r>
              <a:rPr lang="en-US" dirty="0" smtClean="0"/>
              <a:t>For all images, icons, etc.</a:t>
            </a:r>
          </a:p>
          <a:p>
            <a:pPr lvl="1"/>
            <a:r>
              <a:rPr lang="en-US" dirty="0" smtClean="0"/>
              <a:t>QTI code:</a:t>
            </a:r>
            <a:endParaRPr lang="en-US" dirty="0"/>
          </a:p>
          <a:p>
            <a:pPr lvl="2"/>
            <a:r>
              <a:rPr lang="en-US" dirty="0" smtClean="0"/>
              <a:t>alt=“chest x-ray”</a:t>
            </a:r>
          </a:p>
          <a:p>
            <a:pPr lvl="2"/>
            <a:r>
              <a:rPr lang="en-US" dirty="0" smtClean="0"/>
              <a:t>alt=“Exhibit button”</a:t>
            </a:r>
          </a:p>
          <a:p>
            <a:pPr lvl="2"/>
            <a:r>
              <a:rPr lang="en-US" dirty="0" smtClean="0"/>
              <a:t>alt=“”</a:t>
            </a:r>
          </a:p>
          <a:p>
            <a:pPr lvl="2"/>
            <a:endParaRPr lang="en-US" dirty="0" smtClean="0"/>
          </a:p>
          <a:p>
            <a:pPr lvl="2"/>
            <a:endParaRPr lang="en-US" dirty="0" smtClean="0"/>
          </a:p>
          <a:p>
            <a:pPr lvl="1"/>
            <a:r>
              <a:rPr lang="en-US" sz="3200" b="1" dirty="0" smtClean="0"/>
              <a:t>Helpful </a:t>
            </a:r>
            <a:r>
              <a:rPr lang="en-US" sz="3200" b="1" dirty="0"/>
              <a:t>to</a:t>
            </a:r>
            <a:r>
              <a:rPr lang="en-US" dirty="0"/>
              <a:t>: users of screen </a:t>
            </a:r>
            <a:r>
              <a:rPr lang="en-US" dirty="0" smtClean="0"/>
              <a:t>readers</a:t>
            </a:r>
            <a:endParaRPr lang="en-US" dirty="0"/>
          </a:p>
          <a:p>
            <a:pPr marL="457200" lvl="1" indent="0">
              <a:buNone/>
            </a:pPr>
            <a:endParaRPr lang="en-US" dirty="0"/>
          </a:p>
        </p:txBody>
      </p:sp>
    </p:spTree>
    <p:extLst>
      <p:ext uri="{BB962C8B-B14F-4D97-AF65-F5344CB8AC3E}">
        <p14:creationId xmlns:p14="http://schemas.microsoft.com/office/powerpoint/2010/main" val="12166136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8534400" cy="1143000"/>
          </a:xfrm>
        </p:spPr>
        <p:txBody>
          <a:bodyPr>
            <a:normAutofit/>
          </a:bodyPr>
          <a:lstStyle/>
          <a:p>
            <a:r>
              <a:rPr lang="en-US" dirty="0" smtClean="0"/>
              <a:t>Graphs and Illustrations</a:t>
            </a:r>
            <a:endParaRPr lang="en-US" dirty="0"/>
          </a:p>
        </p:txBody>
      </p:sp>
      <p:sp>
        <p:nvSpPr>
          <p:cNvPr id="3" name="Content Placeholder 2"/>
          <p:cNvSpPr>
            <a:spLocks noGrp="1"/>
          </p:cNvSpPr>
          <p:nvPr>
            <p:ph idx="1"/>
          </p:nvPr>
        </p:nvSpPr>
        <p:spPr/>
        <p:txBody>
          <a:bodyPr>
            <a:normAutofit/>
          </a:bodyPr>
          <a:lstStyle/>
          <a:p>
            <a:r>
              <a:rPr lang="en-US" b="1" dirty="0" smtClean="0"/>
              <a:t>Graphs &amp; Illustrations</a:t>
            </a:r>
          </a:p>
          <a:p>
            <a:pPr lvl="1"/>
            <a:r>
              <a:rPr lang="en-US" dirty="0" smtClean="0"/>
              <a:t>Include a second signifier for any color-coding</a:t>
            </a:r>
          </a:p>
          <a:p>
            <a:pPr lvl="2"/>
            <a:r>
              <a:rPr lang="en-US" dirty="0" smtClean="0"/>
              <a:t>e.g., red cross-hatching, green pointillism</a:t>
            </a:r>
          </a:p>
          <a:p>
            <a:pPr lvl="1"/>
            <a:r>
              <a:rPr lang="en-US" dirty="0" smtClean="0"/>
              <a:t>Place keys and legends above or to the right of the image</a:t>
            </a:r>
          </a:p>
          <a:p>
            <a:pPr lvl="2"/>
            <a:r>
              <a:rPr lang="en-US" dirty="0" smtClean="0"/>
              <a:t>This makes them easier to find in braille</a:t>
            </a:r>
          </a:p>
          <a:p>
            <a:pPr lvl="2"/>
            <a:endParaRPr lang="en-US" dirty="0" smtClean="0"/>
          </a:p>
          <a:p>
            <a:pPr lvl="1"/>
            <a:r>
              <a:rPr lang="en-US" sz="3200" b="1" dirty="0"/>
              <a:t>Helpful to</a:t>
            </a:r>
            <a:r>
              <a:rPr lang="en-US" dirty="0"/>
              <a:t>: </a:t>
            </a:r>
            <a:r>
              <a:rPr lang="en-US" dirty="0" smtClean="0"/>
              <a:t>users with color blindness; </a:t>
            </a:r>
            <a:br>
              <a:rPr lang="en-US" dirty="0" smtClean="0"/>
            </a:br>
            <a:r>
              <a:rPr lang="en-US" dirty="0" smtClean="0"/>
              <a:t>users of refreshable braille displays</a:t>
            </a:r>
          </a:p>
          <a:p>
            <a:pPr lvl="1"/>
            <a:endParaRPr lang="en-US" dirty="0"/>
          </a:p>
          <a:p>
            <a:pPr marL="457200" lvl="1" indent="0">
              <a:buNone/>
            </a:pPr>
            <a:endParaRPr lang="en-US" dirty="0"/>
          </a:p>
        </p:txBody>
      </p:sp>
    </p:spTree>
    <p:extLst>
      <p:ext uri="{BB962C8B-B14F-4D97-AF65-F5344CB8AC3E}">
        <p14:creationId xmlns:p14="http://schemas.microsoft.com/office/powerpoint/2010/main" val="22052433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8382000" cy="1143000"/>
          </a:xfrm>
        </p:spPr>
        <p:txBody>
          <a:bodyPr>
            <a:normAutofit/>
          </a:bodyPr>
          <a:lstStyle/>
          <a:p>
            <a:r>
              <a:rPr lang="en-US" dirty="0" smtClean="0"/>
              <a:t>Media </a:t>
            </a:r>
            <a:endParaRPr lang="en-US" dirty="0"/>
          </a:p>
        </p:txBody>
      </p:sp>
      <p:sp>
        <p:nvSpPr>
          <p:cNvPr id="3" name="Content Placeholder 2"/>
          <p:cNvSpPr>
            <a:spLocks noGrp="1"/>
          </p:cNvSpPr>
          <p:nvPr>
            <p:ph sz="half" idx="1"/>
          </p:nvPr>
        </p:nvSpPr>
        <p:spPr/>
        <p:txBody>
          <a:bodyPr>
            <a:normAutofit fontScale="92500"/>
          </a:bodyPr>
          <a:lstStyle/>
          <a:p>
            <a:r>
              <a:rPr lang="en-US" b="1" dirty="0" smtClean="0"/>
              <a:t>Audio </a:t>
            </a:r>
          </a:p>
          <a:p>
            <a:pPr lvl="1"/>
            <a:r>
              <a:rPr lang="en-US" dirty="0" smtClean="0"/>
              <a:t>Text descriptions</a:t>
            </a:r>
            <a:endParaRPr lang="en-US" dirty="0"/>
          </a:p>
          <a:p>
            <a:pPr lvl="2"/>
            <a:endParaRPr lang="en-US" dirty="0" smtClean="0"/>
          </a:p>
          <a:p>
            <a:pPr lvl="1"/>
            <a:r>
              <a:rPr lang="en-US" b="1" dirty="0"/>
              <a:t>Helpful to</a:t>
            </a:r>
            <a:r>
              <a:rPr lang="en-US" dirty="0"/>
              <a:t>: users </a:t>
            </a:r>
            <a:r>
              <a:rPr lang="en-US" dirty="0" smtClean="0"/>
              <a:t>with hearing disabilities</a:t>
            </a:r>
            <a:endParaRPr lang="en-US" dirty="0"/>
          </a:p>
          <a:p>
            <a:pPr marL="457200" lvl="1" indent="0">
              <a:buNone/>
            </a:pPr>
            <a:endParaRPr lang="en-US" dirty="0"/>
          </a:p>
        </p:txBody>
      </p:sp>
      <p:sp>
        <p:nvSpPr>
          <p:cNvPr id="4" name="Content Placeholder 3"/>
          <p:cNvSpPr>
            <a:spLocks noGrp="1"/>
          </p:cNvSpPr>
          <p:nvPr>
            <p:ph sz="half" idx="2"/>
          </p:nvPr>
        </p:nvSpPr>
        <p:spPr>
          <a:xfrm>
            <a:off x="4114800" y="1361162"/>
            <a:ext cx="5029200" cy="5110619"/>
          </a:xfrm>
        </p:spPr>
        <p:txBody>
          <a:bodyPr>
            <a:normAutofit fontScale="92500"/>
          </a:bodyPr>
          <a:lstStyle/>
          <a:p>
            <a:r>
              <a:rPr lang="en-US" b="1" dirty="0" smtClean="0"/>
              <a:t>Video</a:t>
            </a:r>
          </a:p>
          <a:p>
            <a:pPr lvl="1"/>
            <a:r>
              <a:rPr lang="en-US" dirty="0" smtClean="0"/>
              <a:t>Captioning for video with dialogue</a:t>
            </a:r>
          </a:p>
          <a:p>
            <a:pPr lvl="1"/>
            <a:endParaRPr lang="en-US" dirty="0" smtClean="0"/>
          </a:p>
          <a:p>
            <a:pPr lvl="1"/>
            <a:r>
              <a:rPr lang="en-US" b="1" dirty="0"/>
              <a:t>Helpful to</a:t>
            </a:r>
            <a:r>
              <a:rPr lang="en-US" dirty="0"/>
              <a:t>: users with hearing disabilities</a:t>
            </a:r>
          </a:p>
          <a:p>
            <a:pPr marL="457200" lvl="1" indent="0">
              <a:buNone/>
            </a:pPr>
            <a:r>
              <a:rPr lang="en-US" dirty="0"/>
              <a:t> </a:t>
            </a:r>
            <a:r>
              <a:rPr lang="en-US" dirty="0" smtClean="0"/>
              <a:t>    __________________</a:t>
            </a:r>
          </a:p>
          <a:p>
            <a:pPr marL="457200" lvl="1" indent="0">
              <a:buNone/>
            </a:pPr>
            <a:endParaRPr lang="en-US" dirty="0" smtClean="0"/>
          </a:p>
          <a:p>
            <a:pPr lvl="1"/>
            <a:r>
              <a:rPr lang="en-US" dirty="0" smtClean="0"/>
              <a:t>Brief “scene setting”, to preface recorded dialogue</a:t>
            </a:r>
          </a:p>
          <a:p>
            <a:pPr lvl="1"/>
            <a:endParaRPr lang="en-US" dirty="0" smtClean="0"/>
          </a:p>
          <a:p>
            <a:pPr lvl="1"/>
            <a:r>
              <a:rPr lang="en-US" b="1" dirty="0"/>
              <a:t>Helpful to</a:t>
            </a:r>
            <a:r>
              <a:rPr lang="en-US" dirty="0"/>
              <a:t>: users with </a:t>
            </a:r>
            <a:r>
              <a:rPr lang="en-US" dirty="0" smtClean="0"/>
              <a:t>visual disabilities</a:t>
            </a:r>
            <a:endParaRPr lang="en-US" dirty="0"/>
          </a:p>
          <a:p>
            <a:pPr lvl="1"/>
            <a:endParaRPr lang="en-US" dirty="0"/>
          </a:p>
          <a:p>
            <a:pPr lvl="1"/>
            <a:endParaRPr lang="en-US" dirty="0"/>
          </a:p>
        </p:txBody>
      </p:sp>
      <p:cxnSp>
        <p:nvCxnSpPr>
          <p:cNvPr id="6" name="Straight Connector 5"/>
          <p:cNvCxnSpPr/>
          <p:nvPr/>
        </p:nvCxnSpPr>
        <p:spPr>
          <a:xfrm>
            <a:off x="4191000" y="1371600"/>
            <a:ext cx="0" cy="5105400"/>
          </a:xfrm>
          <a:prstGeom prst="line">
            <a:avLst/>
          </a:prstGeom>
          <a:ln w="28575"/>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629873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Session</a:t>
            </a:r>
            <a:endParaRPr lang="en-US" dirty="0"/>
          </a:p>
        </p:txBody>
      </p:sp>
      <p:sp>
        <p:nvSpPr>
          <p:cNvPr id="3" name="Content Placeholder 2"/>
          <p:cNvSpPr>
            <a:spLocks noGrp="1"/>
          </p:cNvSpPr>
          <p:nvPr>
            <p:ph idx="1"/>
          </p:nvPr>
        </p:nvSpPr>
        <p:spPr/>
        <p:txBody>
          <a:bodyPr>
            <a:normAutofit/>
          </a:bodyPr>
          <a:lstStyle/>
          <a:p>
            <a:r>
              <a:rPr lang="en-US" dirty="0" smtClean="0"/>
              <a:t>Common test accommodations &amp; </a:t>
            </a:r>
            <a:br>
              <a:rPr lang="en-US" dirty="0" smtClean="0"/>
            </a:br>
            <a:r>
              <a:rPr lang="en-US" dirty="0" smtClean="0"/>
              <a:t>types of assistive technology</a:t>
            </a:r>
          </a:p>
          <a:p>
            <a:pPr lvl="1"/>
            <a:r>
              <a:rPr lang="en-US" dirty="0" smtClean="0"/>
              <a:t>implications for innovative </a:t>
            </a:r>
            <a:r>
              <a:rPr lang="en-US" dirty="0"/>
              <a:t>item types; </a:t>
            </a:r>
          </a:p>
          <a:p>
            <a:r>
              <a:rPr lang="en-US" dirty="0" smtClean="0"/>
              <a:t>Accessibility and item </a:t>
            </a:r>
            <a:r>
              <a:rPr lang="en-US" dirty="0"/>
              <a:t>interface </a:t>
            </a:r>
            <a:r>
              <a:rPr lang="en-US" dirty="0" smtClean="0"/>
              <a:t>designs</a:t>
            </a:r>
            <a:endParaRPr lang="en-US" dirty="0"/>
          </a:p>
          <a:p>
            <a:pPr lvl="1"/>
            <a:r>
              <a:rPr lang="en-US" dirty="0" smtClean="0"/>
              <a:t>QTI coding for screen reader software</a:t>
            </a:r>
            <a:endParaRPr lang="en-US" dirty="0"/>
          </a:p>
          <a:p>
            <a:r>
              <a:rPr lang="en-US" dirty="0" smtClean="0"/>
              <a:t>Item </a:t>
            </a:r>
            <a:r>
              <a:rPr lang="en-US" dirty="0"/>
              <a:t>and test development procedures </a:t>
            </a:r>
            <a:r>
              <a:rPr lang="en-US" dirty="0" smtClean="0"/>
              <a:t>for accessibility </a:t>
            </a:r>
          </a:p>
          <a:p>
            <a:pPr lvl="1"/>
            <a:r>
              <a:rPr lang="en-US" dirty="0" smtClean="0"/>
              <a:t>Especially for </a:t>
            </a:r>
            <a:r>
              <a:rPr lang="en-US" dirty="0"/>
              <a:t>innovative item types.</a:t>
            </a:r>
          </a:p>
          <a:p>
            <a:endParaRPr lang="en-US" dirty="0"/>
          </a:p>
        </p:txBody>
      </p:sp>
      <p:sp>
        <p:nvSpPr>
          <p:cNvPr id="4" name="Date Placeholder 3"/>
          <p:cNvSpPr>
            <a:spLocks noGrp="1"/>
          </p:cNvSpPr>
          <p:nvPr>
            <p:ph type="dt" sz="half" idx="10"/>
          </p:nvPr>
        </p:nvSpPr>
        <p:spPr/>
        <p:txBody>
          <a:bodyPr/>
          <a:lstStyle/>
          <a:p>
            <a:r>
              <a:rPr lang="en-US" dirty="0" smtClean="0"/>
              <a:t>12/2/2014</a:t>
            </a:r>
            <a:endParaRPr lang="en-US" dirty="0"/>
          </a:p>
        </p:txBody>
      </p:sp>
      <p:sp>
        <p:nvSpPr>
          <p:cNvPr id="5" name="Slide Number Placeholder 4"/>
          <p:cNvSpPr>
            <a:spLocks noGrp="1"/>
          </p:cNvSpPr>
          <p:nvPr>
            <p:ph type="sldNum" sz="quarter" idx="12"/>
          </p:nvPr>
        </p:nvSpPr>
        <p:spPr/>
        <p:txBody>
          <a:bodyPr/>
          <a:lstStyle/>
          <a:p>
            <a:fld id="{320DDCCD-3443-445B-9496-1BD3DE62B832}" type="slidenum">
              <a:rPr lang="en-US" smtClean="0"/>
              <a:t>2</a:t>
            </a:fld>
            <a:endParaRPr lang="en-US" dirty="0"/>
          </a:p>
        </p:txBody>
      </p:sp>
    </p:spTree>
    <p:extLst>
      <p:ext uri="{BB962C8B-B14F-4D97-AF65-F5344CB8AC3E}">
        <p14:creationId xmlns:p14="http://schemas.microsoft.com/office/powerpoint/2010/main" val="28613828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8534400" cy="1143000"/>
          </a:xfrm>
        </p:spPr>
        <p:txBody>
          <a:bodyPr>
            <a:normAutofit/>
          </a:bodyPr>
          <a:lstStyle/>
          <a:p>
            <a:r>
              <a:rPr lang="en-US" dirty="0" smtClean="0"/>
              <a:t>Color and Contrast</a:t>
            </a:r>
            <a:endParaRPr lang="en-US" dirty="0"/>
          </a:p>
        </p:txBody>
      </p:sp>
      <p:sp>
        <p:nvSpPr>
          <p:cNvPr id="3" name="Content Placeholder 2"/>
          <p:cNvSpPr>
            <a:spLocks noGrp="1"/>
          </p:cNvSpPr>
          <p:nvPr>
            <p:ph idx="1"/>
          </p:nvPr>
        </p:nvSpPr>
        <p:spPr/>
        <p:txBody>
          <a:bodyPr>
            <a:normAutofit lnSpcReduction="10000"/>
          </a:bodyPr>
          <a:lstStyle/>
          <a:p>
            <a:r>
              <a:rPr lang="en-US" b="1" dirty="0" smtClean="0"/>
              <a:t>Color / contrast</a:t>
            </a:r>
          </a:p>
          <a:p>
            <a:pPr lvl="1"/>
            <a:r>
              <a:rPr lang="en-US" dirty="0" smtClean="0"/>
              <a:t>Provide user-select color accommodation </a:t>
            </a:r>
          </a:p>
          <a:p>
            <a:pPr lvl="2"/>
            <a:r>
              <a:rPr lang="en-US" dirty="0" smtClean="0"/>
              <a:t>To change foreground and background colors</a:t>
            </a:r>
          </a:p>
          <a:p>
            <a:pPr lvl="1"/>
            <a:r>
              <a:rPr lang="en-US" dirty="0" smtClean="0"/>
              <a:t>When color is used as a signifier, always include a second signifier</a:t>
            </a:r>
          </a:p>
          <a:p>
            <a:pPr lvl="2"/>
            <a:r>
              <a:rPr lang="en-US" dirty="0" smtClean="0"/>
              <a:t>e.g., bold for text; cross-hatching for image</a:t>
            </a:r>
          </a:p>
          <a:p>
            <a:pPr lvl="1"/>
            <a:r>
              <a:rPr lang="en-US" dirty="0" smtClean="0"/>
              <a:t>Verify that the contrast is sufficient</a:t>
            </a:r>
          </a:p>
          <a:p>
            <a:pPr lvl="2"/>
            <a:r>
              <a:rPr lang="en-US" dirty="0" smtClean="0"/>
              <a:t>e.g., through websites such as:  </a:t>
            </a:r>
            <a:r>
              <a:rPr lang="en-US" dirty="0"/>
              <a:t/>
            </a:r>
            <a:br>
              <a:rPr lang="en-US" dirty="0"/>
            </a:br>
            <a:r>
              <a:rPr lang="en-US" dirty="0"/>
              <a:t> </a:t>
            </a:r>
            <a:r>
              <a:rPr lang="en-US" u="sng" dirty="0">
                <a:hlinkClick r:id="rId2"/>
              </a:rPr>
              <a:t>http://webaim.org/resources/contrastchecker/</a:t>
            </a:r>
            <a:endParaRPr lang="en-US" dirty="0"/>
          </a:p>
          <a:p>
            <a:pPr lvl="1"/>
            <a:endParaRPr lang="en-US" dirty="0" smtClean="0"/>
          </a:p>
          <a:p>
            <a:pPr lvl="2"/>
            <a:endParaRPr lang="en-US" dirty="0" smtClean="0"/>
          </a:p>
          <a:p>
            <a:pPr lvl="1"/>
            <a:r>
              <a:rPr lang="en-US" b="1" dirty="0"/>
              <a:t>Helpful to</a:t>
            </a:r>
            <a:r>
              <a:rPr lang="en-US" dirty="0"/>
              <a:t>: users </a:t>
            </a:r>
            <a:r>
              <a:rPr lang="en-US" dirty="0" smtClean="0"/>
              <a:t>with color blindness or low vision; users with tired eyes</a:t>
            </a:r>
            <a:endParaRPr lang="en-US" dirty="0"/>
          </a:p>
          <a:p>
            <a:pPr marL="457200" lvl="1" indent="0">
              <a:buNone/>
            </a:pPr>
            <a:endParaRPr lang="en-US" dirty="0"/>
          </a:p>
        </p:txBody>
      </p:sp>
    </p:spTree>
    <p:extLst>
      <p:ext uri="{BB962C8B-B14F-4D97-AF65-F5344CB8AC3E}">
        <p14:creationId xmlns:p14="http://schemas.microsoft.com/office/powerpoint/2010/main" val="34630681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8534400" cy="1143000"/>
          </a:xfrm>
        </p:spPr>
        <p:txBody>
          <a:bodyPr>
            <a:normAutofit/>
          </a:bodyPr>
          <a:lstStyle/>
          <a:p>
            <a:r>
              <a:rPr lang="en-US" dirty="0" smtClean="0"/>
              <a:t>Fonts </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Font </a:t>
            </a:r>
          </a:p>
          <a:p>
            <a:pPr lvl="1"/>
            <a:r>
              <a:rPr lang="en-US" dirty="0" smtClean="0"/>
              <a:t>Use an appropriate font type and size</a:t>
            </a:r>
          </a:p>
          <a:p>
            <a:pPr lvl="2"/>
            <a:r>
              <a:rPr lang="en-US" dirty="0" smtClean="0"/>
              <a:t>e.g., Tahoma, 14-pt</a:t>
            </a:r>
          </a:p>
          <a:p>
            <a:pPr lvl="1"/>
            <a:r>
              <a:rPr lang="en-US" dirty="0" smtClean="0"/>
              <a:t>Avoid problematic font displays</a:t>
            </a:r>
          </a:p>
          <a:p>
            <a:pPr lvl="2"/>
            <a:r>
              <a:rPr lang="en-US" dirty="0" smtClean="0"/>
              <a:t>e.g., italics, underlining, etc.</a:t>
            </a:r>
          </a:p>
          <a:p>
            <a:pPr lvl="1"/>
            <a:r>
              <a:rPr lang="en-US" dirty="0" smtClean="0"/>
              <a:t>Consider formatting of text</a:t>
            </a:r>
          </a:p>
          <a:p>
            <a:pPr lvl="2"/>
            <a:r>
              <a:rPr lang="en-US" dirty="0" smtClean="0"/>
              <a:t>With sufficient white space and </a:t>
            </a:r>
            <a:r>
              <a:rPr lang="en-US" dirty="0" smtClean="0"/>
              <a:t>leading (i.e., amount of </a:t>
            </a:r>
            <a:br>
              <a:rPr lang="en-US" dirty="0" smtClean="0"/>
            </a:br>
            <a:r>
              <a:rPr lang="en-US" dirty="0" smtClean="0"/>
              <a:t>vertical space between lines of text)</a:t>
            </a:r>
            <a:endParaRPr lang="en-US" dirty="0" smtClean="0"/>
          </a:p>
          <a:p>
            <a:pPr lvl="2"/>
            <a:r>
              <a:rPr lang="en-US" dirty="0" smtClean="0"/>
              <a:t>Left-justification </a:t>
            </a:r>
          </a:p>
          <a:p>
            <a:pPr lvl="2"/>
            <a:r>
              <a:rPr lang="en-US" dirty="0" smtClean="0"/>
              <a:t>Line length of 70-80 characters maximum</a:t>
            </a:r>
          </a:p>
          <a:p>
            <a:pPr lvl="1"/>
            <a:r>
              <a:rPr lang="en-US" dirty="0" smtClean="0"/>
              <a:t>If possible, provide user-control over sizing</a:t>
            </a:r>
          </a:p>
          <a:p>
            <a:pPr lvl="2"/>
            <a:r>
              <a:rPr lang="en-US" dirty="0" smtClean="0"/>
              <a:t>e.g., user-adjustable font size </a:t>
            </a:r>
            <a:endParaRPr lang="en-US" dirty="0"/>
          </a:p>
          <a:p>
            <a:pPr lvl="2"/>
            <a:endParaRPr lang="en-US" dirty="0" smtClean="0"/>
          </a:p>
          <a:p>
            <a:pPr lvl="1"/>
            <a:r>
              <a:rPr lang="en-US" sz="3200" b="1" dirty="0"/>
              <a:t>Helpful to</a:t>
            </a:r>
            <a:r>
              <a:rPr lang="en-US" dirty="0"/>
              <a:t>: users </a:t>
            </a:r>
            <a:r>
              <a:rPr lang="en-US" dirty="0" smtClean="0"/>
              <a:t>with low vision; users with tired eyes</a:t>
            </a:r>
            <a:endParaRPr lang="en-US" dirty="0"/>
          </a:p>
        </p:txBody>
      </p:sp>
    </p:spTree>
    <p:extLst>
      <p:ext uri="{BB962C8B-B14F-4D97-AF65-F5344CB8AC3E}">
        <p14:creationId xmlns:p14="http://schemas.microsoft.com/office/powerpoint/2010/main" val="37926865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8534400" cy="1143000"/>
          </a:xfrm>
        </p:spPr>
        <p:txBody>
          <a:bodyPr>
            <a:normAutofit/>
          </a:bodyPr>
          <a:lstStyle/>
          <a:p>
            <a:r>
              <a:rPr lang="en-US" dirty="0" smtClean="0"/>
              <a:t>Mouse Use</a:t>
            </a:r>
            <a:endParaRPr lang="en-US" dirty="0"/>
          </a:p>
        </p:txBody>
      </p:sp>
      <p:sp>
        <p:nvSpPr>
          <p:cNvPr id="3" name="Content Placeholder 2"/>
          <p:cNvSpPr>
            <a:spLocks noGrp="1"/>
          </p:cNvSpPr>
          <p:nvPr>
            <p:ph idx="1"/>
          </p:nvPr>
        </p:nvSpPr>
        <p:spPr/>
        <p:txBody>
          <a:bodyPr>
            <a:normAutofit lnSpcReduction="10000"/>
          </a:bodyPr>
          <a:lstStyle/>
          <a:p>
            <a:r>
              <a:rPr lang="en-US" b="1" dirty="0" smtClean="0"/>
              <a:t>Mouse use</a:t>
            </a:r>
          </a:p>
          <a:p>
            <a:pPr lvl="1"/>
            <a:r>
              <a:rPr lang="en-US" dirty="0"/>
              <a:t>Make buttons and other selectable </a:t>
            </a:r>
            <a:r>
              <a:rPr lang="en-US" dirty="0" smtClean="0"/>
              <a:t>areas:</a:t>
            </a:r>
            <a:endParaRPr lang="en-US" dirty="0"/>
          </a:p>
          <a:p>
            <a:pPr lvl="2"/>
            <a:r>
              <a:rPr lang="en-US" dirty="0"/>
              <a:t>Large enough to avoid the need for precise mouse movements</a:t>
            </a:r>
          </a:p>
          <a:p>
            <a:pPr lvl="2"/>
            <a:r>
              <a:rPr lang="en-US" dirty="0"/>
              <a:t>Close to the associated text to avoid the need for excessive mousing</a:t>
            </a:r>
          </a:p>
          <a:p>
            <a:pPr lvl="1"/>
            <a:r>
              <a:rPr lang="en-US" dirty="0" smtClean="0"/>
              <a:t>Provide keyboard alternatives (hotkeys), </a:t>
            </a:r>
            <a:br>
              <a:rPr lang="en-US" dirty="0" smtClean="0"/>
            </a:br>
            <a:r>
              <a:rPr lang="en-US" dirty="0" smtClean="0"/>
              <a:t>whenever possible</a:t>
            </a:r>
          </a:p>
          <a:p>
            <a:pPr lvl="2"/>
            <a:r>
              <a:rPr lang="en-US" dirty="0"/>
              <a:t>"Most assistive technologies for people with motor disabilities either work through the keyboard or emulate the functionality </a:t>
            </a:r>
            <a:r>
              <a:rPr lang="en-US" dirty="0" smtClean="0"/>
              <a:t/>
            </a:r>
            <a:br>
              <a:rPr lang="en-US" dirty="0" smtClean="0"/>
            </a:br>
            <a:r>
              <a:rPr lang="en-US" dirty="0" smtClean="0"/>
              <a:t>of </a:t>
            </a:r>
            <a:r>
              <a:rPr lang="en-US" dirty="0"/>
              <a:t>the keyboard."</a:t>
            </a:r>
          </a:p>
          <a:p>
            <a:pPr lvl="2"/>
            <a:r>
              <a:rPr lang="en-US" u="sng" dirty="0">
                <a:hlinkClick r:id="rId2"/>
              </a:rPr>
              <a:t>http://</a:t>
            </a:r>
            <a:r>
              <a:rPr lang="en-US" u="sng" dirty="0" smtClean="0">
                <a:hlinkClick r:id="rId2"/>
              </a:rPr>
              <a:t>webaim.org/articles/motor/assistive</a:t>
            </a:r>
            <a:endParaRPr lang="en-US" u="sng" dirty="0" smtClean="0"/>
          </a:p>
          <a:p>
            <a:pPr marL="914400" lvl="2" indent="0">
              <a:buNone/>
            </a:pPr>
            <a:endParaRPr lang="en-US" u="sng" dirty="0" smtClean="0"/>
          </a:p>
          <a:p>
            <a:pPr lvl="1"/>
            <a:r>
              <a:rPr lang="en-US" sz="3200" b="1" dirty="0" smtClean="0"/>
              <a:t>Helpful </a:t>
            </a:r>
            <a:r>
              <a:rPr lang="en-US" sz="3200" b="1" dirty="0"/>
              <a:t>to</a:t>
            </a:r>
            <a:r>
              <a:rPr lang="en-US" dirty="0"/>
              <a:t>: users </a:t>
            </a:r>
            <a:r>
              <a:rPr lang="en-US" dirty="0" smtClean="0"/>
              <a:t>with motor disabilities; </a:t>
            </a:r>
            <a:br>
              <a:rPr lang="en-US" dirty="0" smtClean="0"/>
            </a:br>
            <a:r>
              <a:rPr lang="en-US" dirty="0" smtClean="0"/>
              <a:t>users with repetitive strain injuries</a:t>
            </a:r>
          </a:p>
          <a:p>
            <a:pPr marL="457200" lvl="1" indent="0">
              <a:buNone/>
            </a:pPr>
            <a:endParaRPr lang="en-US" dirty="0"/>
          </a:p>
          <a:p>
            <a:pPr lvl="1"/>
            <a:endParaRPr lang="en-US" dirty="0"/>
          </a:p>
          <a:p>
            <a:pPr marL="457200" lvl="1" indent="0">
              <a:buNone/>
            </a:pPr>
            <a:endParaRPr lang="en-US" dirty="0"/>
          </a:p>
        </p:txBody>
      </p:sp>
    </p:spTree>
    <p:extLst>
      <p:ext uri="{BB962C8B-B14F-4D97-AF65-F5344CB8AC3E}">
        <p14:creationId xmlns:p14="http://schemas.microsoft.com/office/powerpoint/2010/main" val="29512761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8534400" cy="1143000"/>
          </a:xfrm>
        </p:spPr>
        <p:txBody>
          <a:bodyPr>
            <a:normAutofit/>
          </a:bodyPr>
          <a:lstStyle/>
          <a:p>
            <a:r>
              <a:rPr lang="en-US" dirty="0" smtClean="0"/>
              <a:t>Tables </a:t>
            </a:r>
            <a:endParaRPr lang="en-US" dirty="0"/>
          </a:p>
        </p:txBody>
      </p:sp>
      <p:sp>
        <p:nvSpPr>
          <p:cNvPr id="3" name="Content Placeholder 2"/>
          <p:cNvSpPr>
            <a:spLocks noGrp="1"/>
          </p:cNvSpPr>
          <p:nvPr>
            <p:ph idx="1"/>
          </p:nvPr>
        </p:nvSpPr>
        <p:spPr/>
        <p:txBody>
          <a:bodyPr>
            <a:normAutofit/>
          </a:bodyPr>
          <a:lstStyle/>
          <a:p>
            <a:r>
              <a:rPr lang="en-US" b="1" dirty="0" smtClean="0"/>
              <a:t>Tables </a:t>
            </a:r>
          </a:p>
          <a:p>
            <a:pPr lvl="1"/>
            <a:r>
              <a:rPr lang="en-US" dirty="0" smtClean="0"/>
              <a:t>Include headers</a:t>
            </a:r>
          </a:p>
          <a:p>
            <a:pPr lvl="2"/>
            <a:r>
              <a:rPr lang="en-US" dirty="0"/>
              <a:t>C</a:t>
            </a:r>
            <a:r>
              <a:rPr lang="en-US" dirty="0" smtClean="0"/>
              <a:t>onsider including advance organizers or other context information on the item screen</a:t>
            </a:r>
          </a:p>
          <a:p>
            <a:pPr lvl="1"/>
            <a:r>
              <a:rPr lang="en-US" dirty="0" smtClean="0"/>
              <a:t>Consider </a:t>
            </a:r>
            <a:r>
              <a:rPr lang="en-US" dirty="0"/>
              <a:t>the use of html code </a:t>
            </a:r>
            <a:endParaRPr lang="en-US" dirty="0" smtClean="0"/>
          </a:p>
          <a:p>
            <a:pPr lvl="2"/>
            <a:r>
              <a:rPr lang="en-US" sz="2400" dirty="0">
                <a:solidFill>
                  <a:srgbClr val="E07327"/>
                </a:solidFill>
              </a:rPr>
              <a:t>to </a:t>
            </a:r>
            <a:r>
              <a:rPr lang="en-US" sz="2400" dirty="0">
                <a:solidFill>
                  <a:srgbClr val="E07327"/>
                </a:solidFill>
              </a:rPr>
              <a:t>specify </a:t>
            </a:r>
            <a:r>
              <a:rPr lang="en-US" sz="2400" dirty="0">
                <a:solidFill>
                  <a:srgbClr val="E07327"/>
                </a:solidFill>
              </a:rPr>
              <a:t>the table </a:t>
            </a:r>
            <a:r>
              <a:rPr lang="en-US" sz="2400" i="1" dirty="0">
                <a:solidFill>
                  <a:srgbClr val="E07327"/>
                </a:solidFill>
              </a:rPr>
              <a:t>content</a:t>
            </a:r>
            <a:r>
              <a:rPr lang="en-US" sz="2400" dirty="0">
                <a:solidFill>
                  <a:srgbClr val="E07327"/>
                </a:solidFill>
              </a:rPr>
              <a:t>, </a:t>
            </a:r>
            <a:r>
              <a:rPr lang="en-US" sz="2400" dirty="0">
                <a:solidFill>
                  <a:srgbClr val="E07327"/>
                </a:solidFill>
              </a:rPr>
              <a:t>and </a:t>
            </a:r>
            <a:endParaRPr lang="en-US" sz="2400" dirty="0">
              <a:solidFill>
                <a:srgbClr val="E07327"/>
              </a:solidFill>
            </a:endParaRPr>
          </a:p>
          <a:p>
            <a:pPr lvl="2"/>
            <a:r>
              <a:rPr lang="en-US" sz="2400" dirty="0">
                <a:solidFill>
                  <a:srgbClr val="E07327"/>
                </a:solidFill>
              </a:rPr>
              <a:t>to identify </a:t>
            </a:r>
            <a:r>
              <a:rPr lang="en-US" sz="2400" dirty="0">
                <a:solidFill>
                  <a:srgbClr val="E07327"/>
                </a:solidFill>
              </a:rPr>
              <a:t>the </a:t>
            </a:r>
            <a:r>
              <a:rPr lang="en-US" sz="2400" i="1" dirty="0">
                <a:solidFill>
                  <a:srgbClr val="E07327"/>
                </a:solidFill>
              </a:rPr>
              <a:t>row</a:t>
            </a:r>
            <a:r>
              <a:rPr lang="en-US" sz="2400" dirty="0">
                <a:solidFill>
                  <a:srgbClr val="E07327"/>
                </a:solidFill>
              </a:rPr>
              <a:t> and </a:t>
            </a:r>
            <a:r>
              <a:rPr lang="en-US" sz="2400" i="1" dirty="0">
                <a:solidFill>
                  <a:srgbClr val="E07327"/>
                </a:solidFill>
              </a:rPr>
              <a:t>column headers</a:t>
            </a:r>
          </a:p>
          <a:p>
            <a:pPr lvl="2"/>
            <a:r>
              <a:rPr lang="en-US" dirty="0" smtClean="0"/>
              <a:t>See </a:t>
            </a:r>
            <a:r>
              <a:rPr lang="en-US" u="sng" dirty="0">
                <a:hlinkClick r:id="rId3"/>
              </a:rPr>
              <a:t>http://webaim.org/techniques/tables/data</a:t>
            </a:r>
            <a:r>
              <a:rPr lang="en-US" dirty="0"/>
              <a:t> </a:t>
            </a:r>
          </a:p>
          <a:p>
            <a:pPr lvl="2"/>
            <a:endParaRPr lang="en-US" dirty="0" smtClean="0"/>
          </a:p>
          <a:p>
            <a:pPr lvl="1"/>
            <a:r>
              <a:rPr lang="en-US" sz="3200" b="1" dirty="0"/>
              <a:t>Helpful to</a:t>
            </a:r>
            <a:r>
              <a:rPr lang="en-US" dirty="0"/>
              <a:t>: users </a:t>
            </a:r>
            <a:r>
              <a:rPr lang="en-US" dirty="0" smtClean="0"/>
              <a:t>of screen readers; </a:t>
            </a:r>
            <a:br>
              <a:rPr lang="en-US" dirty="0" smtClean="0"/>
            </a:br>
            <a:r>
              <a:rPr lang="en-US" dirty="0" smtClean="0"/>
              <a:t>users of screen magnifiers</a:t>
            </a:r>
            <a:endParaRPr lang="en-US" dirty="0"/>
          </a:p>
          <a:p>
            <a:pPr marL="457200" lvl="1" indent="0">
              <a:buNone/>
            </a:pPr>
            <a:endParaRPr lang="en-US" dirty="0"/>
          </a:p>
        </p:txBody>
      </p:sp>
    </p:spTree>
    <p:extLst>
      <p:ext uri="{BB962C8B-B14F-4D97-AF65-F5344CB8AC3E}">
        <p14:creationId xmlns:p14="http://schemas.microsoft.com/office/powerpoint/2010/main" val="35759790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1219200" y="481914"/>
            <a:ext cx="7543800" cy="731520"/>
          </a:xfrm>
        </p:spPr>
        <p:txBody>
          <a:bodyPr/>
          <a:lstStyle/>
          <a:p>
            <a:r>
              <a:rPr lang="en-US" dirty="0" smtClean="0"/>
              <a:t>Sample Table and QTI code</a:t>
            </a:r>
            <a:endParaRPr lang="en-US" dirty="0"/>
          </a:p>
        </p:txBody>
      </p:sp>
      <p:sp>
        <p:nvSpPr>
          <p:cNvPr id="3" name="Content Placeholder 2"/>
          <p:cNvSpPr>
            <a:spLocks noGrp="1"/>
          </p:cNvSpPr>
          <p:nvPr>
            <p:ph sz="half" idx="1"/>
          </p:nvPr>
        </p:nvSpPr>
        <p:spPr/>
        <p:txBody>
          <a:bodyPr>
            <a:normAutofit lnSpcReduction="10000"/>
          </a:bodyPr>
          <a:lstStyle/>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r>
              <a:rPr lang="en-US" dirty="0" smtClean="0"/>
              <a:t>QTI elements:</a:t>
            </a:r>
          </a:p>
          <a:p>
            <a:pPr lvl="1"/>
            <a:r>
              <a:rPr lang="en-US" dirty="0" smtClean="0"/>
              <a:t>&lt;caption&gt;</a:t>
            </a:r>
          </a:p>
          <a:p>
            <a:pPr lvl="1"/>
            <a:r>
              <a:rPr lang="en-US" i="1" dirty="0" smtClean="0"/>
              <a:t>&lt;</a:t>
            </a:r>
            <a:r>
              <a:rPr lang="en-US" dirty="0" smtClean="0"/>
              <a:t>td</a:t>
            </a:r>
            <a:r>
              <a:rPr lang="en-US" i="1" dirty="0" smtClean="0"/>
              <a:t>&gt;</a:t>
            </a:r>
          </a:p>
          <a:p>
            <a:pPr lvl="1"/>
            <a:r>
              <a:rPr lang="en-US" dirty="0" smtClean="0"/>
              <a:t>&lt;</a:t>
            </a:r>
            <a:r>
              <a:rPr lang="en-US" dirty="0" err="1" smtClean="0"/>
              <a:t>th</a:t>
            </a:r>
            <a:r>
              <a:rPr lang="en-US" dirty="0" smtClean="0"/>
              <a:t>&gt;</a:t>
            </a:r>
          </a:p>
          <a:p>
            <a:pPr lvl="1"/>
            <a:r>
              <a:rPr lang="en-US" i="1" dirty="0" smtClean="0"/>
              <a:t>&lt;scope&gt;</a:t>
            </a:r>
            <a:r>
              <a:rPr lang="en-US" dirty="0" smtClean="0"/>
              <a:t> </a:t>
            </a:r>
          </a:p>
        </p:txBody>
      </p:sp>
      <p:sp>
        <p:nvSpPr>
          <p:cNvPr id="11" name="Content Placeholder 10"/>
          <p:cNvSpPr>
            <a:spLocks noGrp="1"/>
          </p:cNvSpPr>
          <p:nvPr>
            <p:ph sz="half" idx="2"/>
          </p:nvPr>
        </p:nvSpPr>
        <p:spPr>
          <a:xfrm>
            <a:off x="4191000" y="1361162"/>
            <a:ext cx="4953000" cy="5110619"/>
          </a:xfrm>
        </p:spPr>
        <p:txBody>
          <a:bodyPr>
            <a:noAutofit/>
          </a:bodyPr>
          <a:lstStyle/>
          <a:p>
            <a:pPr marL="0" lvl="0" indent="0" fontAlgn="base">
              <a:lnSpc>
                <a:spcPct val="100000"/>
              </a:lnSpc>
              <a:spcBef>
                <a:spcPct val="0"/>
              </a:spcBef>
              <a:spcAft>
                <a:spcPct val="0"/>
              </a:spcAft>
              <a:buClrTx/>
              <a:buSzTx/>
              <a:buNone/>
            </a:pPr>
            <a:r>
              <a:rPr lang="en-US" altLang="en-US" sz="1500" dirty="0">
                <a:latin typeface="Georgia" panose="02040502050405020303" pitchFamily="18" charset="0"/>
                <a:cs typeface="Arial" pitchFamily="34" charset="0"/>
              </a:rPr>
              <a:t>&lt;table&gt;</a:t>
            </a:r>
            <a:br>
              <a:rPr lang="en-US" altLang="en-US" sz="1500" dirty="0">
                <a:latin typeface="Georgia" panose="02040502050405020303" pitchFamily="18" charset="0"/>
                <a:cs typeface="Arial" pitchFamily="34" charset="0"/>
              </a:rPr>
            </a:br>
            <a:r>
              <a:rPr lang="en-US" altLang="en-US" sz="1500" dirty="0">
                <a:latin typeface="Georgia" panose="02040502050405020303" pitchFamily="18" charset="0"/>
                <a:cs typeface="Arial" pitchFamily="34" charset="0"/>
              </a:rPr>
              <a:t>&lt;</a:t>
            </a:r>
            <a:r>
              <a:rPr lang="en-US" altLang="en-US" sz="1500" dirty="0" smtClean="0">
                <a:latin typeface="Georgia" panose="02040502050405020303" pitchFamily="18" charset="0"/>
                <a:cs typeface="Arial" pitchFamily="34" charset="0"/>
              </a:rPr>
              <a:t>caption&gt;States, Capitals, and Populations&lt;/</a:t>
            </a:r>
            <a:r>
              <a:rPr lang="en-US" altLang="en-US" sz="1500" dirty="0">
                <a:latin typeface="Georgia" panose="02040502050405020303" pitchFamily="18" charset="0"/>
                <a:cs typeface="Arial" pitchFamily="34" charset="0"/>
              </a:rPr>
              <a:t>caption&gt;</a:t>
            </a:r>
            <a:br>
              <a:rPr lang="en-US" altLang="en-US" sz="1500" dirty="0">
                <a:latin typeface="Georgia" panose="02040502050405020303" pitchFamily="18" charset="0"/>
                <a:cs typeface="Arial" pitchFamily="34" charset="0"/>
              </a:rPr>
            </a:br>
            <a:r>
              <a:rPr lang="en-US" altLang="en-US" sz="1500" dirty="0" smtClean="0">
                <a:latin typeface="Georgia" panose="02040502050405020303" pitchFamily="18" charset="0"/>
                <a:cs typeface="Arial" pitchFamily="34" charset="0"/>
              </a:rPr>
              <a:t/>
            </a:r>
            <a:br>
              <a:rPr lang="en-US" altLang="en-US" sz="1500" dirty="0" smtClean="0">
                <a:latin typeface="Georgia" panose="02040502050405020303" pitchFamily="18" charset="0"/>
                <a:cs typeface="Arial" pitchFamily="34" charset="0"/>
              </a:rPr>
            </a:br>
            <a:r>
              <a:rPr lang="en-US" altLang="en-US" sz="1500" dirty="0" smtClean="0">
                <a:latin typeface="Georgia" panose="02040502050405020303" pitchFamily="18" charset="0"/>
                <a:cs typeface="Arial" pitchFamily="34" charset="0"/>
              </a:rPr>
              <a:t>&lt;</a:t>
            </a:r>
            <a:r>
              <a:rPr lang="en-US" altLang="en-US" sz="1500" dirty="0" err="1">
                <a:latin typeface="Georgia" panose="02040502050405020303" pitchFamily="18" charset="0"/>
                <a:cs typeface="Arial" pitchFamily="34" charset="0"/>
              </a:rPr>
              <a:t>tr</a:t>
            </a:r>
            <a:r>
              <a:rPr lang="en-US" altLang="en-US" sz="1500" dirty="0">
                <a:latin typeface="Georgia" panose="02040502050405020303" pitchFamily="18" charset="0"/>
                <a:cs typeface="Arial" pitchFamily="34" charset="0"/>
              </a:rPr>
              <a:t>&gt;</a:t>
            </a:r>
            <a:br>
              <a:rPr lang="en-US" altLang="en-US" sz="1500" dirty="0">
                <a:latin typeface="Georgia" panose="02040502050405020303" pitchFamily="18" charset="0"/>
                <a:cs typeface="Arial" pitchFamily="34" charset="0"/>
              </a:rPr>
            </a:br>
            <a:r>
              <a:rPr lang="en-US" altLang="en-US" sz="1500" dirty="0">
                <a:latin typeface="Georgia" panose="02040502050405020303" pitchFamily="18" charset="0"/>
                <a:cs typeface="Arial" pitchFamily="34" charset="0"/>
              </a:rPr>
              <a:t>&lt;</a:t>
            </a:r>
            <a:r>
              <a:rPr lang="en-US" altLang="en-US" sz="1500" dirty="0" err="1">
                <a:latin typeface="Georgia" panose="02040502050405020303" pitchFamily="18" charset="0"/>
                <a:cs typeface="Arial" pitchFamily="34" charset="0"/>
              </a:rPr>
              <a:t>th</a:t>
            </a:r>
            <a:r>
              <a:rPr lang="en-US" altLang="en-US" sz="1500" dirty="0">
                <a:latin typeface="Georgia" panose="02040502050405020303" pitchFamily="18" charset="0"/>
                <a:cs typeface="Arial" pitchFamily="34" charset="0"/>
              </a:rPr>
              <a:t> </a:t>
            </a:r>
            <a:r>
              <a:rPr lang="en-US" altLang="en-US" sz="1500" b="1" dirty="0">
                <a:latin typeface="Georgia" panose="02040502050405020303" pitchFamily="18" charset="0"/>
                <a:cs typeface="Arial" pitchFamily="34" charset="0"/>
              </a:rPr>
              <a:t>scope="col</a:t>
            </a:r>
            <a:r>
              <a:rPr lang="en-US" altLang="en-US" sz="1500" b="1" dirty="0" smtClean="0">
                <a:latin typeface="Georgia" panose="02040502050405020303" pitchFamily="18" charset="0"/>
                <a:cs typeface="Arial" pitchFamily="34" charset="0"/>
              </a:rPr>
              <a:t>"</a:t>
            </a:r>
            <a:r>
              <a:rPr lang="en-US" altLang="en-US" sz="1500" dirty="0" smtClean="0">
                <a:latin typeface="Georgia" panose="02040502050405020303" pitchFamily="18" charset="0"/>
                <a:cs typeface="Arial" pitchFamily="34" charset="0"/>
              </a:rPr>
              <a:t>&gt;US State&lt;/</a:t>
            </a:r>
            <a:r>
              <a:rPr lang="en-US" altLang="en-US" sz="1500" dirty="0" err="1">
                <a:latin typeface="Georgia" panose="02040502050405020303" pitchFamily="18" charset="0"/>
                <a:cs typeface="Arial" pitchFamily="34" charset="0"/>
              </a:rPr>
              <a:t>th</a:t>
            </a:r>
            <a:r>
              <a:rPr lang="en-US" altLang="en-US" sz="1500" dirty="0">
                <a:latin typeface="Georgia" panose="02040502050405020303" pitchFamily="18" charset="0"/>
                <a:cs typeface="Arial" pitchFamily="34" charset="0"/>
              </a:rPr>
              <a:t>&gt;</a:t>
            </a:r>
            <a:br>
              <a:rPr lang="en-US" altLang="en-US" sz="1500" dirty="0">
                <a:latin typeface="Georgia" panose="02040502050405020303" pitchFamily="18" charset="0"/>
                <a:cs typeface="Arial" pitchFamily="34" charset="0"/>
              </a:rPr>
            </a:br>
            <a:r>
              <a:rPr lang="en-US" altLang="en-US" sz="1500" dirty="0">
                <a:latin typeface="Georgia" panose="02040502050405020303" pitchFamily="18" charset="0"/>
                <a:cs typeface="Arial" pitchFamily="34" charset="0"/>
              </a:rPr>
              <a:t>&lt;</a:t>
            </a:r>
            <a:r>
              <a:rPr lang="en-US" altLang="en-US" sz="1500" dirty="0" err="1">
                <a:latin typeface="Georgia" panose="02040502050405020303" pitchFamily="18" charset="0"/>
                <a:cs typeface="Arial" pitchFamily="34" charset="0"/>
              </a:rPr>
              <a:t>th</a:t>
            </a:r>
            <a:r>
              <a:rPr lang="en-US" altLang="en-US" sz="1500" dirty="0">
                <a:latin typeface="Georgia" panose="02040502050405020303" pitchFamily="18" charset="0"/>
                <a:cs typeface="Arial" pitchFamily="34" charset="0"/>
              </a:rPr>
              <a:t> </a:t>
            </a:r>
            <a:r>
              <a:rPr lang="en-US" altLang="en-US" sz="1500" b="1" dirty="0">
                <a:latin typeface="Georgia" panose="02040502050405020303" pitchFamily="18" charset="0"/>
                <a:cs typeface="Arial" pitchFamily="34" charset="0"/>
              </a:rPr>
              <a:t>scope="col</a:t>
            </a:r>
            <a:r>
              <a:rPr lang="en-US" altLang="en-US" sz="1500" b="1" dirty="0" smtClean="0">
                <a:latin typeface="Georgia" panose="02040502050405020303" pitchFamily="18" charset="0"/>
                <a:cs typeface="Arial" pitchFamily="34" charset="0"/>
              </a:rPr>
              <a:t>"</a:t>
            </a:r>
            <a:r>
              <a:rPr lang="en-US" altLang="en-US" sz="1500" dirty="0" smtClean="0">
                <a:latin typeface="Georgia" panose="02040502050405020303" pitchFamily="18" charset="0"/>
                <a:cs typeface="Arial" pitchFamily="34" charset="0"/>
              </a:rPr>
              <a:t>&gt;State Capital&lt;/</a:t>
            </a:r>
            <a:r>
              <a:rPr lang="en-US" altLang="en-US" sz="1500" dirty="0" err="1">
                <a:latin typeface="Georgia" panose="02040502050405020303" pitchFamily="18" charset="0"/>
                <a:cs typeface="Arial" pitchFamily="34" charset="0"/>
              </a:rPr>
              <a:t>th</a:t>
            </a:r>
            <a:r>
              <a:rPr lang="en-US" altLang="en-US" sz="1500" dirty="0">
                <a:latin typeface="Georgia" panose="02040502050405020303" pitchFamily="18" charset="0"/>
                <a:cs typeface="Arial" pitchFamily="34" charset="0"/>
              </a:rPr>
              <a:t>&gt;</a:t>
            </a:r>
            <a:br>
              <a:rPr lang="en-US" altLang="en-US" sz="1500" dirty="0">
                <a:latin typeface="Georgia" panose="02040502050405020303" pitchFamily="18" charset="0"/>
                <a:cs typeface="Arial" pitchFamily="34" charset="0"/>
              </a:rPr>
            </a:br>
            <a:r>
              <a:rPr lang="en-US" altLang="en-US" sz="1500" dirty="0">
                <a:latin typeface="Georgia" panose="02040502050405020303" pitchFamily="18" charset="0"/>
                <a:cs typeface="Arial" pitchFamily="34" charset="0"/>
              </a:rPr>
              <a:t>&lt;</a:t>
            </a:r>
            <a:r>
              <a:rPr lang="en-US" altLang="en-US" sz="1500" dirty="0" err="1">
                <a:latin typeface="Georgia" panose="02040502050405020303" pitchFamily="18" charset="0"/>
                <a:cs typeface="Arial" pitchFamily="34" charset="0"/>
              </a:rPr>
              <a:t>th</a:t>
            </a:r>
            <a:r>
              <a:rPr lang="en-US" altLang="en-US" sz="1500" dirty="0">
                <a:latin typeface="Georgia" panose="02040502050405020303" pitchFamily="18" charset="0"/>
                <a:cs typeface="Arial" pitchFamily="34" charset="0"/>
              </a:rPr>
              <a:t> </a:t>
            </a:r>
            <a:r>
              <a:rPr lang="en-US" altLang="en-US" sz="1500" b="1" dirty="0">
                <a:latin typeface="Georgia" panose="02040502050405020303" pitchFamily="18" charset="0"/>
                <a:cs typeface="Arial" pitchFamily="34" charset="0"/>
              </a:rPr>
              <a:t>scope="col</a:t>
            </a:r>
            <a:r>
              <a:rPr lang="en-US" altLang="en-US" sz="1500" b="1" dirty="0" smtClean="0">
                <a:latin typeface="Georgia" panose="02040502050405020303" pitchFamily="18" charset="0"/>
                <a:cs typeface="Arial" pitchFamily="34" charset="0"/>
              </a:rPr>
              <a:t>"</a:t>
            </a:r>
            <a:r>
              <a:rPr lang="en-US" altLang="en-US" sz="1500" dirty="0" smtClean="0">
                <a:latin typeface="Georgia" panose="02040502050405020303" pitchFamily="18" charset="0"/>
                <a:cs typeface="Arial" pitchFamily="34" charset="0"/>
              </a:rPr>
              <a:t>&gt;Population of Capital&lt;/</a:t>
            </a:r>
            <a:r>
              <a:rPr lang="en-US" altLang="en-US" sz="1500" dirty="0" err="1">
                <a:latin typeface="Georgia" panose="02040502050405020303" pitchFamily="18" charset="0"/>
                <a:cs typeface="Arial" pitchFamily="34" charset="0"/>
              </a:rPr>
              <a:t>th</a:t>
            </a:r>
            <a:r>
              <a:rPr lang="en-US" altLang="en-US" sz="1500" dirty="0">
                <a:latin typeface="Georgia" panose="02040502050405020303" pitchFamily="18" charset="0"/>
                <a:cs typeface="Arial" pitchFamily="34" charset="0"/>
              </a:rPr>
              <a:t>&gt;</a:t>
            </a:r>
            <a:br>
              <a:rPr lang="en-US" altLang="en-US" sz="1500" dirty="0">
                <a:latin typeface="Georgia" panose="02040502050405020303" pitchFamily="18" charset="0"/>
                <a:cs typeface="Arial" pitchFamily="34" charset="0"/>
              </a:rPr>
            </a:br>
            <a:r>
              <a:rPr lang="en-US" altLang="en-US" sz="1500" dirty="0">
                <a:latin typeface="Georgia" panose="02040502050405020303" pitchFamily="18" charset="0"/>
                <a:cs typeface="Arial" pitchFamily="34" charset="0"/>
              </a:rPr>
              <a:t>&lt;/</a:t>
            </a:r>
            <a:r>
              <a:rPr lang="en-US" altLang="en-US" sz="1500" dirty="0" err="1">
                <a:latin typeface="Georgia" panose="02040502050405020303" pitchFamily="18" charset="0"/>
                <a:cs typeface="Arial" pitchFamily="34" charset="0"/>
              </a:rPr>
              <a:t>tr</a:t>
            </a:r>
            <a:r>
              <a:rPr lang="en-US" altLang="en-US" sz="1500" dirty="0">
                <a:latin typeface="Georgia" panose="02040502050405020303" pitchFamily="18" charset="0"/>
                <a:cs typeface="Arial" pitchFamily="34" charset="0"/>
              </a:rPr>
              <a:t>&gt;</a:t>
            </a:r>
            <a:br>
              <a:rPr lang="en-US" altLang="en-US" sz="1500" dirty="0">
                <a:latin typeface="Georgia" panose="02040502050405020303" pitchFamily="18" charset="0"/>
                <a:cs typeface="Arial" pitchFamily="34" charset="0"/>
              </a:rPr>
            </a:br>
            <a:r>
              <a:rPr lang="en-US" altLang="en-US" sz="1500" dirty="0">
                <a:latin typeface="Georgia" panose="02040502050405020303" pitchFamily="18" charset="0"/>
                <a:cs typeface="Arial" pitchFamily="34" charset="0"/>
              </a:rPr>
              <a:t/>
            </a:r>
            <a:br>
              <a:rPr lang="en-US" altLang="en-US" sz="1500" dirty="0">
                <a:latin typeface="Georgia" panose="02040502050405020303" pitchFamily="18" charset="0"/>
                <a:cs typeface="Arial" pitchFamily="34" charset="0"/>
              </a:rPr>
            </a:br>
            <a:r>
              <a:rPr lang="en-US" altLang="en-US" sz="1500" dirty="0">
                <a:latin typeface="Georgia" panose="02040502050405020303" pitchFamily="18" charset="0"/>
                <a:cs typeface="Arial" pitchFamily="34" charset="0"/>
              </a:rPr>
              <a:t>&lt;</a:t>
            </a:r>
            <a:r>
              <a:rPr lang="en-US" altLang="en-US" sz="1500" dirty="0" err="1">
                <a:latin typeface="Georgia" panose="02040502050405020303" pitchFamily="18" charset="0"/>
                <a:cs typeface="Arial" pitchFamily="34" charset="0"/>
              </a:rPr>
              <a:t>tr</a:t>
            </a:r>
            <a:r>
              <a:rPr lang="en-US" altLang="en-US" sz="1500" dirty="0">
                <a:latin typeface="Georgia" panose="02040502050405020303" pitchFamily="18" charset="0"/>
                <a:cs typeface="Arial" pitchFamily="34" charset="0"/>
              </a:rPr>
              <a:t>&gt;</a:t>
            </a:r>
            <a:br>
              <a:rPr lang="en-US" altLang="en-US" sz="1500" dirty="0">
                <a:latin typeface="Georgia" panose="02040502050405020303" pitchFamily="18" charset="0"/>
                <a:cs typeface="Arial" pitchFamily="34" charset="0"/>
              </a:rPr>
            </a:br>
            <a:r>
              <a:rPr lang="en-US" altLang="en-US" sz="1500" dirty="0">
                <a:latin typeface="Georgia" panose="02040502050405020303" pitchFamily="18" charset="0"/>
                <a:cs typeface="Arial" pitchFamily="34" charset="0"/>
              </a:rPr>
              <a:t>&lt;</a:t>
            </a:r>
            <a:r>
              <a:rPr lang="en-US" altLang="en-US" sz="1500" dirty="0" err="1">
                <a:latin typeface="Georgia" panose="02040502050405020303" pitchFamily="18" charset="0"/>
                <a:cs typeface="Arial" pitchFamily="34" charset="0"/>
              </a:rPr>
              <a:t>th</a:t>
            </a:r>
            <a:r>
              <a:rPr lang="en-US" altLang="en-US" sz="1500" dirty="0">
                <a:latin typeface="Georgia" panose="02040502050405020303" pitchFamily="18" charset="0"/>
                <a:cs typeface="Arial" pitchFamily="34" charset="0"/>
              </a:rPr>
              <a:t> </a:t>
            </a:r>
            <a:r>
              <a:rPr lang="en-US" altLang="en-US" sz="1500" b="1" dirty="0">
                <a:latin typeface="Georgia" panose="02040502050405020303" pitchFamily="18" charset="0"/>
                <a:cs typeface="Arial" pitchFamily="34" charset="0"/>
              </a:rPr>
              <a:t>scope="row</a:t>
            </a:r>
            <a:r>
              <a:rPr lang="en-US" altLang="en-US" sz="1500" b="1" dirty="0" smtClean="0">
                <a:latin typeface="Georgia" panose="02040502050405020303" pitchFamily="18" charset="0"/>
                <a:cs typeface="Arial" pitchFamily="34" charset="0"/>
              </a:rPr>
              <a:t>"</a:t>
            </a:r>
            <a:r>
              <a:rPr lang="en-US" altLang="en-US" sz="1500" dirty="0" smtClean="0">
                <a:latin typeface="Georgia" panose="02040502050405020303" pitchFamily="18" charset="0"/>
                <a:cs typeface="Arial" pitchFamily="34" charset="0"/>
              </a:rPr>
              <a:t>&gt;Alabama&lt;/</a:t>
            </a:r>
            <a:r>
              <a:rPr lang="en-US" altLang="en-US" sz="1500" dirty="0" err="1">
                <a:latin typeface="Georgia" panose="02040502050405020303" pitchFamily="18" charset="0"/>
                <a:cs typeface="Arial" pitchFamily="34" charset="0"/>
              </a:rPr>
              <a:t>th</a:t>
            </a:r>
            <a:r>
              <a:rPr lang="en-US" altLang="en-US" sz="1500" dirty="0">
                <a:latin typeface="Georgia" panose="02040502050405020303" pitchFamily="18" charset="0"/>
                <a:cs typeface="Arial" pitchFamily="34" charset="0"/>
              </a:rPr>
              <a:t>&gt;</a:t>
            </a:r>
            <a:br>
              <a:rPr lang="en-US" altLang="en-US" sz="1500" dirty="0">
                <a:latin typeface="Georgia" panose="02040502050405020303" pitchFamily="18" charset="0"/>
                <a:cs typeface="Arial" pitchFamily="34" charset="0"/>
              </a:rPr>
            </a:br>
            <a:r>
              <a:rPr lang="en-US" altLang="en-US" sz="1500" dirty="0">
                <a:latin typeface="Georgia" panose="02040502050405020303" pitchFamily="18" charset="0"/>
                <a:cs typeface="Arial" pitchFamily="34" charset="0"/>
              </a:rPr>
              <a:t>&lt;</a:t>
            </a:r>
            <a:r>
              <a:rPr lang="en-US" altLang="en-US" sz="1500" dirty="0" smtClean="0">
                <a:latin typeface="Georgia" panose="02040502050405020303" pitchFamily="18" charset="0"/>
                <a:cs typeface="Arial" pitchFamily="34" charset="0"/>
              </a:rPr>
              <a:t>td&gt;Montgomery&lt;/</a:t>
            </a:r>
            <a:r>
              <a:rPr lang="en-US" altLang="en-US" sz="1500" dirty="0">
                <a:latin typeface="Georgia" panose="02040502050405020303" pitchFamily="18" charset="0"/>
                <a:cs typeface="Arial" pitchFamily="34" charset="0"/>
              </a:rPr>
              <a:t>td&gt;</a:t>
            </a:r>
            <a:br>
              <a:rPr lang="en-US" altLang="en-US" sz="1500" dirty="0">
                <a:latin typeface="Georgia" panose="02040502050405020303" pitchFamily="18" charset="0"/>
                <a:cs typeface="Arial" pitchFamily="34" charset="0"/>
              </a:rPr>
            </a:br>
            <a:r>
              <a:rPr lang="en-US" altLang="en-US" sz="1500" dirty="0">
                <a:latin typeface="Georgia" panose="02040502050405020303" pitchFamily="18" charset="0"/>
                <a:cs typeface="Arial" pitchFamily="34" charset="0"/>
              </a:rPr>
              <a:t>&lt;</a:t>
            </a:r>
            <a:r>
              <a:rPr lang="en-US" altLang="en-US" sz="1500" dirty="0" smtClean="0">
                <a:latin typeface="Georgia" panose="02040502050405020303" pitchFamily="18" charset="0"/>
                <a:cs typeface="Arial" pitchFamily="34" charset="0"/>
              </a:rPr>
              <a:t>td&gt;200,983&lt;/</a:t>
            </a:r>
            <a:r>
              <a:rPr lang="en-US" altLang="en-US" sz="1500" dirty="0">
                <a:latin typeface="Georgia" panose="02040502050405020303" pitchFamily="18" charset="0"/>
                <a:cs typeface="Arial" pitchFamily="34" charset="0"/>
              </a:rPr>
              <a:t>td&gt;</a:t>
            </a:r>
            <a:br>
              <a:rPr lang="en-US" altLang="en-US" sz="1500" dirty="0">
                <a:latin typeface="Georgia" panose="02040502050405020303" pitchFamily="18" charset="0"/>
                <a:cs typeface="Arial" pitchFamily="34" charset="0"/>
              </a:rPr>
            </a:br>
            <a:r>
              <a:rPr lang="en-US" altLang="en-US" sz="1500" dirty="0">
                <a:latin typeface="Georgia" panose="02040502050405020303" pitchFamily="18" charset="0"/>
                <a:cs typeface="Arial" pitchFamily="34" charset="0"/>
              </a:rPr>
              <a:t>&lt;/</a:t>
            </a:r>
            <a:r>
              <a:rPr lang="en-US" altLang="en-US" sz="1500" dirty="0" err="1">
                <a:latin typeface="Georgia" panose="02040502050405020303" pitchFamily="18" charset="0"/>
                <a:cs typeface="Arial" pitchFamily="34" charset="0"/>
              </a:rPr>
              <a:t>tr</a:t>
            </a:r>
            <a:r>
              <a:rPr lang="en-US" altLang="en-US" sz="1500" dirty="0">
                <a:latin typeface="Georgia" panose="02040502050405020303" pitchFamily="18" charset="0"/>
                <a:cs typeface="Arial" pitchFamily="34" charset="0"/>
              </a:rPr>
              <a:t>&gt;</a:t>
            </a:r>
            <a:br>
              <a:rPr lang="en-US" altLang="en-US" sz="1500" dirty="0">
                <a:latin typeface="Georgia" panose="02040502050405020303" pitchFamily="18" charset="0"/>
                <a:cs typeface="Arial" pitchFamily="34" charset="0"/>
              </a:rPr>
            </a:br>
            <a:r>
              <a:rPr lang="en-US" altLang="en-US" sz="1500" dirty="0">
                <a:latin typeface="Georgia" panose="02040502050405020303" pitchFamily="18" charset="0"/>
                <a:cs typeface="Arial" pitchFamily="34" charset="0"/>
              </a:rPr>
              <a:t/>
            </a:r>
            <a:br>
              <a:rPr lang="en-US" altLang="en-US" sz="1500" dirty="0">
                <a:latin typeface="Georgia" panose="02040502050405020303" pitchFamily="18" charset="0"/>
                <a:cs typeface="Arial" pitchFamily="34" charset="0"/>
              </a:rPr>
            </a:br>
            <a:r>
              <a:rPr lang="en-US" altLang="en-US" sz="1500" dirty="0">
                <a:latin typeface="Georgia" panose="02040502050405020303" pitchFamily="18" charset="0"/>
                <a:cs typeface="Arial" pitchFamily="34" charset="0"/>
              </a:rPr>
              <a:t>&lt;</a:t>
            </a:r>
            <a:r>
              <a:rPr lang="en-US" altLang="en-US" sz="1500" dirty="0" err="1">
                <a:latin typeface="Georgia" panose="02040502050405020303" pitchFamily="18" charset="0"/>
                <a:cs typeface="Arial" pitchFamily="34" charset="0"/>
              </a:rPr>
              <a:t>tr</a:t>
            </a:r>
            <a:r>
              <a:rPr lang="en-US" altLang="en-US" sz="1500" dirty="0">
                <a:latin typeface="Georgia" panose="02040502050405020303" pitchFamily="18" charset="0"/>
                <a:cs typeface="Arial" pitchFamily="34" charset="0"/>
              </a:rPr>
              <a:t>&gt;</a:t>
            </a:r>
            <a:br>
              <a:rPr lang="en-US" altLang="en-US" sz="1500" dirty="0">
                <a:latin typeface="Georgia" panose="02040502050405020303" pitchFamily="18" charset="0"/>
                <a:cs typeface="Arial" pitchFamily="34" charset="0"/>
              </a:rPr>
            </a:br>
            <a:r>
              <a:rPr lang="en-US" altLang="en-US" sz="1500" dirty="0">
                <a:latin typeface="Georgia" panose="02040502050405020303" pitchFamily="18" charset="0"/>
                <a:cs typeface="Arial" pitchFamily="34" charset="0"/>
              </a:rPr>
              <a:t>&lt;</a:t>
            </a:r>
            <a:r>
              <a:rPr lang="en-US" altLang="en-US" sz="1500" dirty="0" err="1">
                <a:latin typeface="Georgia" panose="02040502050405020303" pitchFamily="18" charset="0"/>
                <a:cs typeface="Arial" pitchFamily="34" charset="0"/>
              </a:rPr>
              <a:t>th</a:t>
            </a:r>
            <a:r>
              <a:rPr lang="en-US" altLang="en-US" sz="1500" dirty="0">
                <a:latin typeface="Georgia" panose="02040502050405020303" pitchFamily="18" charset="0"/>
                <a:cs typeface="Arial" pitchFamily="34" charset="0"/>
              </a:rPr>
              <a:t> </a:t>
            </a:r>
            <a:r>
              <a:rPr lang="en-US" altLang="en-US" sz="1500" b="1" dirty="0">
                <a:latin typeface="Georgia" panose="02040502050405020303" pitchFamily="18" charset="0"/>
                <a:cs typeface="Arial" pitchFamily="34" charset="0"/>
              </a:rPr>
              <a:t>scope="row</a:t>
            </a:r>
            <a:r>
              <a:rPr lang="en-US" altLang="en-US" sz="1500" b="1" dirty="0" smtClean="0">
                <a:latin typeface="Georgia" panose="02040502050405020303" pitchFamily="18" charset="0"/>
                <a:cs typeface="Arial" pitchFamily="34" charset="0"/>
              </a:rPr>
              <a:t>"</a:t>
            </a:r>
            <a:r>
              <a:rPr lang="en-US" altLang="en-US" sz="1500" dirty="0" smtClean="0">
                <a:latin typeface="Georgia" panose="02040502050405020303" pitchFamily="18" charset="0"/>
                <a:cs typeface="Arial" pitchFamily="34" charset="0"/>
              </a:rPr>
              <a:t>&gt;Alaska&lt;/</a:t>
            </a:r>
            <a:r>
              <a:rPr lang="en-US" altLang="en-US" sz="1500" dirty="0" err="1">
                <a:latin typeface="Georgia" panose="02040502050405020303" pitchFamily="18" charset="0"/>
                <a:cs typeface="Arial" pitchFamily="34" charset="0"/>
              </a:rPr>
              <a:t>th</a:t>
            </a:r>
            <a:r>
              <a:rPr lang="en-US" altLang="en-US" sz="1500" dirty="0">
                <a:latin typeface="Georgia" panose="02040502050405020303" pitchFamily="18" charset="0"/>
                <a:cs typeface="Arial" pitchFamily="34" charset="0"/>
              </a:rPr>
              <a:t>&gt;</a:t>
            </a:r>
            <a:br>
              <a:rPr lang="en-US" altLang="en-US" sz="1500" dirty="0">
                <a:latin typeface="Georgia" panose="02040502050405020303" pitchFamily="18" charset="0"/>
                <a:cs typeface="Arial" pitchFamily="34" charset="0"/>
              </a:rPr>
            </a:br>
            <a:r>
              <a:rPr lang="en-US" altLang="en-US" sz="1500" dirty="0">
                <a:latin typeface="Georgia" panose="02040502050405020303" pitchFamily="18" charset="0"/>
                <a:cs typeface="Arial" pitchFamily="34" charset="0"/>
              </a:rPr>
              <a:t>&lt;</a:t>
            </a:r>
            <a:r>
              <a:rPr lang="en-US" altLang="en-US" sz="1500" dirty="0" smtClean="0">
                <a:latin typeface="Georgia" panose="02040502050405020303" pitchFamily="18" charset="0"/>
                <a:cs typeface="Arial" pitchFamily="34" charset="0"/>
              </a:rPr>
              <a:t>td&gt;Juneau&lt;/</a:t>
            </a:r>
            <a:r>
              <a:rPr lang="en-US" altLang="en-US" sz="1500" dirty="0">
                <a:latin typeface="Georgia" panose="02040502050405020303" pitchFamily="18" charset="0"/>
                <a:cs typeface="Arial" pitchFamily="34" charset="0"/>
              </a:rPr>
              <a:t>td&gt;</a:t>
            </a:r>
            <a:br>
              <a:rPr lang="en-US" altLang="en-US" sz="1500" dirty="0">
                <a:latin typeface="Georgia" panose="02040502050405020303" pitchFamily="18" charset="0"/>
                <a:cs typeface="Arial" pitchFamily="34" charset="0"/>
              </a:rPr>
            </a:br>
            <a:r>
              <a:rPr lang="en-US" altLang="en-US" sz="1500" dirty="0">
                <a:latin typeface="Georgia" panose="02040502050405020303" pitchFamily="18" charset="0"/>
                <a:cs typeface="Arial" pitchFamily="34" charset="0"/>
              </a:rPr>
              <a:t>&lt;</a:t>
            </a:r>
            <a:r>
              <a:rPr lang="en-US" altLang="en-US" sz="1500" dirty="0" smtClean="0">
                <a:latin typeface="Georgia" panose="02040502050405020303" pitchFamily="18" charset="0"/>
                <a:cs typeface="Arial" pitchFamily="34" charset="0"/>
              </a:rPr>
              <a:t>td&gt;31,118&lt;/</a:t>
            </a:r>
            <a:r>
              <a:rPr lang="en-US" altLang="en-US" sz="1500" dirty="0">
                <a:latin typeface="Georgia" panose="02040502050405020303" pitchFamily="18" charset="0"/>
                <a:cs typeface="Arial" pitchFamily="34" charset="0"/>
              </a:rPr>
              <a:t>td&gt;</a:t>
            </a:r>
            <a:br>
              <a:rPr lang="en-US" altLang="en-US" sz="1500" dirty="0">
                <a:latin typeface="Georgia" panose="02040502050405020303" pitchFamily="18" charset="0"/>
                <a:cs typeface="Arial" pitchFamily="34" charset="0"/>
              </a:rPr>
            </a:br>
            <a:r>
              <a:rPr lang="en-US" altLang="en-US" sz="1500" dirty="0">
                <a:latin typeface="Georgia" panose="02040502050405020303" pitchFamily="18" charset="0"/>
                <a:cs typeface="Arial" pitchFamily="34" charset="0"/>
              </a:rPr>
              <a:t>&lt;/</a:t>
            </a:r>
            <a:r>
              <a:rPr lang="en-US" altLang="en-US" sz="1500" dirty="0" err="1">
                <a:latin typeface="Georgia" panose="02040502050405020303" pitchFamily="18" charset="0"/>
                <a:cs typeface="Arial" pitchFamily="34" charset="0"/>
              </a:rPr>
              <a:t>tr</a:t>
            </a:r>
            <a:r>
              <a:rPr lang="en-US" altLang="en-US" sz="1500" dirty="0">
                <a:latin typeface="Georgia" panose="02040502050405020303" pitchFamily="18" charset="0"/>
                <a:cs typeface="Arial" pitchFamily="34" charset="0"/>
              </a:rPr>
              <a:t>&gt;</a:t>
            </a:r>
            <a:br>
              <a:rPr lang="en-US" altLang="en-US" sz="1500" dirty="0">
                <a:latin typeface="Georgia" panose="02040502050405020303" pitchFamily="18" charset="0"/>
                <a:cs typeface="Arial" pitchFamily="34" charset="0"/>
              </a:rPr>
            </a:br>
            <a:r>
              <a:rPr lang="en-US" altLang="en-US" sz="1500" dirty="0" smtClean="0">
                <a:latin typeface="Georgia" panose="02040502050405020303" pitchFamily="18" charset="0"/>
                <a:cs typeface="Arial" pitchFamily="34" charset="0"/>
              </a:rPr>
              <a:t/>
            </a:r>
            <a:br>
              <a:rPr lang="en-US" altLang="en-US" sz="1500" dirty="0" smtClean="0">
                <a:latin typeface="Georgia" panose="02040502050405020303" pitchFamily="18" charset="0"/>
                <a:cs typeface="Arial" pitchFamily="34" charset="0"/>
              </a:rPr>
            </a:br>
            <a:r>
              <a:rPr lang="en-US" altLang="en-US" sz="1500" dirty="0" smtClean="0">
                <a:latin typeface="Georgia" panose="02040502050405020303" pitchFamily="18" charset="0"/>
                <a:cs typeface="Arial" pitchFamily="34" charset="0"/>
              </a:rPr>
              <a:t>&lt;/</a:t>
            </a:r>
            <a:r>
              <a:rPr lang="en-US" altLang="en-US" sz="1500" dirty="0">
                <a:latin typeface="Georgia" panose="02040502050405020303" pitchFamily="18" charset="0"/>
                <a:cs typeface="Arial" pitchFamily="34" charset="0"/>
              </a:rPr>
              <a:t>table&gt; </a:t>
            </a:r>
          </a:p>
        </p:txBody>
      </p:sp>
      <p:sp>
        <p:nvSpPr>
          <p:cNvPr id="4" name="Date Placeholder 3"/>
          <p:cNvSpPr>
            <a:spLocks noGrp="1"/>
          </p:cNvSpPr>
          <p:nvPr>
            <p:ph type="dt" sz="half" idx="10"/>
          </p:nvPr>
        </p:nvSpPr>
        <p:spPr>
          <a:xfrm>
            <a:off x="0" y="6553200"/>
            <a:ext cx="2133600" cy="228600"/>
          </a:xfrm>
        </p:spPr>
        <p:txBody>
          <a:bodyPr/>
          <a:lstStyle/>
          <a:p>
            <a:fld id="{84E4122D-D870-4208-AB4F-64DCB94E926E}" type="datetime1">
              <a:rPr lang="en-US" smtClean="0"/>
              <a:pPr/>
              <a:t>3/8/2016</a:t>
            </a:fld>
            <a:endParaRPr lang="en-US" dirty="0"/>
          </a:p>
        </p:txBody>
      </p:sp>
      <p:sp>
        <p:nvSpPr>
          <p:cNvPr id="5" name="Slide Number Placeholder 4"/>
          <p:cNvSpPr>
            <a:spLocks noGrp="1"/>
          </p:cNvSpPr>
          <p:nvPr>
            <p:ph type="sldNum" sz="quarter" idx="12"/>
          </p:nvPr>
        </p:nvSpPr>
        <p:spPr/>
        <p:txBody>
          <a:bodyPr/>
          <a:lstStyle/>
          <a:p>
            <a:fld id="{320DDCCD-3443-445B-9496-1BD3DE62B832}" type="slidenum">
              <a:rPr lang="en-US" smtClean="0"/>
              <a:t>24</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865374645"/>
              </p:ext>
            </p:extLst>
          </p:nvPr>
        </p:nvGraphicFramePr>
        <p:xfrm>
          <a:off x="152400" y="1959012"/>
          <a:ext cx="3886200" cy="1702309"/>
        </p:xfrm>
        <a:graphic>
          <a:graphicData uri="http://schemas.openxmlformats.org/drawingml/2006/table">
            <a:tbl>
              <a:tblPr firstRow="1" bandRow="1">
                <a:tableStyleId>{21E4AEA4-8DFA-4A89-87EB-49C32662AFE0}</a:tableStyleId>
              </a:tblPr>
              <a:tblGrid>
                <a:gridCol w="1072055"/>
                <a:gridCol w="1518745"/>
                <a:gridCol w="1295400"/>
              </a:tblGrid>
              <a:tr h="790001">
                <a:tc>
                  <a:txBody>
                    <a:bodyPr/>
                    <a:lstStyle/>
                    <a:p>
                      <a:pPr marL="0" marR="0" algn="ctr">
                        <a:lnSpc>
                          <a:spcPct val="115000"/>
                        </a:lnSpc>
                        <a:spcBef>
                          <a:spcPts val="0"/>
                        </a:spcBef>
                        <a:spcAft>
                          <a:spcPts val="1000"/>
                        </a:spcAft>
                      </a:pPr>
                      <a:r>
                        <a:rPr lang="en-US" sz="1800" dirty="0">
                          <a:effectLst/>
                        </a:rPr>
                        <a:t>US State</a:t>
                      </a:r>
                      <a:endParaRPr lang="en-US" sz="1800" dirty="0">
                        <a:effectLst/>
                        <a:latin typeface="Calibri"/>
                        <a:ea typeface="Calibri"/>
                        <a:cs typeface="Times New Roman"/>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1000"/>
                        </a:spcAft>
                      </a:pPr>
                      <a:r>
                        <a:rPr lang="en-US" sz="1800" dirty="0">
                          <a:effectLst/>
                        </a:rPr>
                        <a:t>State Capital</a:t>
                      </a:r>
                      <a:endParaRPr lang="en-US" sz="1800" dirty="0">
                        <a:effectLst/>
                        <a:latin typeface="Calibri"/>
                        <a:ea typeface="Calibri"/>
                        <a:cs typeface="Times New Roman"/>
                      </a:endParaRPr>
                    </a:p>
                  </a:txBody>
                  <a:tcPr>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1000"/>
                        </a:spcAft>
                      </a:pPr>
                      <a:r>
                        <a:rPr lang="en-US" sz="1800" dirty="0">
                          <a:effectLst/>
                        </a:rPr>
                        <a:t>Population of Capital</a:t>
                      </a:r>
                      <a:endParaRPr lang="en-US" sz="1800" dirty="0">
                        <a:effectLst/>
                        <a:latin typeface="Calibri"/>
                        <a:ea typeface="Calibri"/>
                        <a:cs typeface="Times New Roman"/>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456154">
                <a:tc>
                  <a:txBody>
                    <a:bodyPr/>
                    <a:lstStyle/>
                    <a:p>
                      <a:pPr marL="0" marR="0">
                        <a:lnSpc>
                          <a:spcPct val="115000"/>
                        </a:lnSpc>
                        <a:spcBef>
                          <a:spcPts val="0"/>
                        </a:spcBef>
                        <a:spcAft>
                          <a:spcPts val="1000"/>
                        </a:spcAft>
                      </a:pPr>
                      <a:r>
                        <a:rPr lang="en-US" sz="1800" dirty="0">
                          <a:effectLst/>
                        </a:rPr>
                        <a:t>Alabama </a:t>
                      </a:r>
                      <a:endParaRPr lang="en-US" sz="1800" dirty="0">
                        <a:effectLst/>
                        <a:latin typeface="Calibri"/>
                        <a:ea typeface="Calibri"/>
                        <a:cs typeface="Times New Roman"/>
                      </a:endParaRPr>
                    </a:p>
                  </a:txBody>
                  <a:tcPr>
                    <a:lnL w="12700" cap="flat" cmpd="sng" algn="ctr">
                      <a:solidFill>
                        <a:schemeClr val="tx1"/>
                      </a:solidFill>
                      <a:prstDash val="solid"/>
                      <a:round/>
                      <a:headEnd type="none" w="med" len="med"/>
                      <a:tailEnd type="none" w="med" len="med"/>
                    </a:lnL>
                  </a:tcPr>
                </a:tc>
                <a:tc>
                  <a:txBody>
                    <a:bodyPr/>
                    <a:lstStyle/>
                    <a:p>
                      <a:pPr marL="0" marR="0">
                        <a:lnSpc>
                          <a:spcPct val="115000"/>
                        </a:lnSpc>
                        <a:spcBef>
                          <a:spcPts val="0"/>
                        </a:spcBef>
                        <a:spcAft>
                          <a:spcPts val="1000"/>
                        </a:spcAft>
                      </a:pPr>
                      <a:r>
                        <a:rPr lang="en-US" sz="1800">
                          <a:effectLst/>
                        </a:rPr>
                        <a:t>Montgomery</a:t>
                      </a:r>
                      <a:endParaRPr lang="en-US" sz="1800">
                        <a:effectLst/>
                        <a:latin typeface="Calibri"/>
                        <a:ea typeface="Calibri"/>
                        <a:cs typeface="Times New Roman"/>
                      </a:endParaRPr>
                    </a:p>
                  </a:txBody>
                  <a:tcPr/>
                </a:tc>
                <a:tc>
                  <a:txBody>
                    <a:bodyPr/>
                    <a:lstStyle/>
                    <a:p>
                      <a:pPr marL="0" marR="0" algn="r">
                        <a:lnSpc>
                          <a:spcPct val="115000"/>
                        </a:lnSpc>
                        <a:spcBef>
                          <a:spcPts val="0"/>
                        </a:spcBef>
                        <a:spcAft>
                          <a:spcPts val="1000"/>
                        </a:spcAft>
                      </a:pPr>
                      <a:r>
                        <a:rPr lang="en-US" sz="1800" dirty="0">
                          <a:effectLst/>
                        </a:rPr>
                        <a:t>200,983</a:t>
                      </a:r>
                      <a:endParaRPr lang="en-US" sz="1800" dirty="0">
                        <a:effectLst/>
                        <a:latin typeface="Calibri"/>
                        <a:ea typeface="Calibri"/>
                        <a:cs typeface="Times New Roman"/>
                      </a:endParaRPr>
                    </a:p>
                  </a:txBody>
                  <a:tcPr>
                    <a:lnR w="12700" cap="flat" cmpd="sng" algn="ctr">
                      <a:solidFill>
                        <a:schemeClr val="tx1"/>
                      </a:solidFill>
                      <a:prstDash val="solid"/>
                      <a:round/>
                      <a:headEnd type="none" w="med" len="med"/>
                      <a:tailEnd type="none" w="med" len="med"/>
                    </a:lnR>
                  </a:tcPr>
                </a:tc>
              </a:tr>
              <a:tr h="456154">
                <a:tc>
                  <a:txBody>
                    <a:bodyPr/>
                    <a:lstStyle/>
                    <a:p>
                      <a:pPr marL="0" marR="0">
                        <a:lnSpc>
                          <a:spcPct val="115000"/>
                        </a:lnSpc>
                        <a:spcBef>
                          <a:spcPts val="0"/>
                        </a:spcBef>
                        <a:spcAft>
                          <a:spcPts val="1000"/>
                        </a:spcAft>
                      </a:pPr>
                      <a:r>
                        <a:rPr lang="en-US" sz="1800" dirty="0">
                          <a:effectLst/>
                        </a:rPr>
                        <a:t>Alaska</a:t>
                      </a:r>
                      <a:endParaRPr lang="en-US" sz="1800" dirty="0">
                        <a:effectLst/>
                        <a:latin typeface="Calibri"/>
                        <a:ea typeface="Calibri"/>
                        <a:cs typeface="Times New Roman"/>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800" dirty="0">
                          <a:effectLst/>
                        </a:rPr>
                        <a:t>Juneau</a:t>
                      </a:r>
                      <a:endParaRPr lang="en-US" sz="1800" dirty="0">
                        <a:effectLst/>
                        <a:latin typeface="Calibri"/>
                        <a:ea typeface="Calibri"/>
                        <a:cs typeface="Times New Roman"/>
                      </a:endParaRPr>
                    </a:p>
                  </a:txBody>
                  <a:tcPr>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1000"/>
                        </a:spcAft>
                      </a:pPr>
                      <a:r>
                        <a:rPr lang="en-US" sz="1800" dirty="0">
                          <a:effectLst/>
                        </a:rPr>
                        <a:t>31,118</a:t>
                      </a:r>
                      <a:endParaRPr lang="en-US" sz="1800" dirty="0">
                        <a:effectLst/>
                        <a:latin typeface="Calibri"/>
                        <a:ea typeface="Calibri"/>
                        <a:cs typeface="Times New Roman"/>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9" name="Rectangle 1"/>
          <p:cNvSpPr>
            <a:spLocks noChangeArrowheads="1"/>
          </p:cNvSpPr>
          <p:nvPr/>
        </p:nvSpPr>
        <p:spPr bwMode="auto">
          <a:xfrm>
            <a:off x="76200" y="1447800"/>
            <a:ext cx="449580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States, Capitals, and Populations</a:t>
            </a:r>
            <a:endParaRPr kumimoji="0" lang="en-US" altLang="en-US"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6" name="Straight Connector 15"/>
          <p:cNvCxnSpPr/>
          <p:nvPr/>
        </p:nvCxnSpPr>
        <p:spPr>
          <a:xfrm>
            <a:off x="4191000" y="1371600"/>
            <a:ext cx="0" cy="5105400"/>
          </a:xfrm>
          <a:prstGeom prst="line">
            <a:avLst/>
          </a:prstGeom>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28597207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8534400" cy="1143000"/>
          </a:xfrm>
        </p:spPr>
        <p:txBody>
          <a:bodyPr>
            <a:normAutofit/>
          </a:bodyPr>
          <a:lstStyle/>
          <a:p>
            <a:r>
              <a:rPr lang="en-US" dirty="0" smtClean="0"/>
              <a:t>Executable Applications</a:t>
            </a:r>
            <a:endParaRPr lang="en-US" dirty="0"/>
          </a:p>
        </p:txBody>
      </p:sp>
      <p:sp>
        <p:nvSpPr>
          <p:cNvPr id="3" name="Content Placeholder 2"/>
          <p:cNvSpPr>
            <a:spLocks noGrp="1"/>
          </p:cNvSpPr>
          <p:nvPr>
            <p:ph idx="1"/>
          </p:nvPr>
        </p:nvSpPr>
        <p:spPr/>
        <p:txBody>
          <a:bodyPr>
            <a:normAutofit/>
          </a:bodyPr>
          <a:lstStyle/>
          <a:p>
            <a:r>
              <a:rPr lang="en-US" b="1" dirty="0" smtClean="0"/>
              <a:t>Executables, to be accessed within </a:t>
            </a:r>
            <a:br>
              <a:rPr lang="en-US" b="1" dirty="0" smtClean="0"/>
            </a:br>
            <a:r>
              <a:rPr lang="en-US" b="1" dirty="0" smtClean="0"/>
              <a:t>test driver</a:t>
            </a:r>
          </a:p>
          <a:p>
            <a:pPr lvl="1"/>
            <a:r>
              <a:rPr lang="en-US" dirty="0" smtClean="0"/>
              <a:t>Ensure good use of color and contrast</a:t>
            </a:r>
          </a:p>
          <a:p>
            <a:pPr lvl="1"/>
            <a:r>
              <a:rPr lang="en-US" dirty="0" smtClean="0"/>
              <a:t>Ensure a large enough display </a:t>
            </a:r>
            <a:br>
              <a:rPr lang="en-US" dirty="0" smtClean="0"/>
            </a:br>
            <a:r>
              <a:rPr lang="en-US" dirty="0" smtClean="0"/>
              <a:t>(or user-control over display size) </a:t>
            </a:r>
          </a:p>
          <a:p>
            <a:pPr lvl="1"/>
            <a:r>
              <a:rPr lang="en-US" dirty="0" smtClean="0"/>
              <a:t>Provide keyboard alternatives for all </a:t>
            </a:r>
            <a:br>
              <a:rPr lang="en-US" dirty="0" smtClean="0"/>
            </a:br>
            <a:r>
              <a:rPr lang="en-US" dirty="0" smtClean="0"/>
              <a:t>mouse actions</a:t>
            </a:r>
          </a:p>
          <a:p>
            <a:pPr lvl="1"/>
            <a:endParaRPr lang="en-US" sz="3200" b="1" dirty="0" smtClean="0"/>
          </a:p>
          <a:p>
            <a:pPr lvl="1"/>
            <a:r>
              <a:rPr lang="en-US" sz="3200" b="1" dirty="0" smtClean="0"/>
              <a:t>Helpful </a:t>
            </a:r>
            <a:r>
              <a:rPr lang="en-US" sz="3200" b="1" dirty="0"/>
              <a:t>to</a:t>
            </a:r>
            <a:r>
              <a:rPr lang="en-US" dirty="0"/>
              <a:t>: </a:t>
            </a:r>
            <a:r>
              <a:rPr lang="en-US" dirty="0" smtClean="0"/>
              <a:t>users with color blindness; users with low vision; users with motor challenges</a:t>
            </a:r>
          </a:p>
          <a:p>
            <a:pPr lvl="1"/>
            <a:endParaRPr lang="en-US" dirty="0"/>
          </a:p>
          <a:p>
            <a:pPr marL="457200" lvl="1" indent="0">
              <a:buNone/>
            </a:pPr>
            <a:endParaRPr lang="en-US" dirty="0"/>
          </a:p>
        </p:txBody>
      </p:sp>
    </p:spTree>
    <p:extLst>
      <p:ext uri="{BB962C8B-B14F-4D97-AF65-F5344CB8AC3E}">
        <p14:creationId xmlns:p14="http://schemas.microsoft.com/office/powerpoint/2010/main" val="20839080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25C3AE-A811-40A1-8E22-D5010BC5ADEA}" type="datetime1">
              <a:rPr lang="en-US" smtClean="0"/>
              <a:pPr/>
              <a:t>3/8/2016</a:t>
            </a:fld>
            <a:endParaRPr lang="en-US" dirty="0"/>
          </a:p>
        </p:txBody>
      </p:sp>
      <p:sp>
        <p:nvSpPr>
          <p:cNvPr id="3" name="Slide Number Placeholder 2"/>
          <p:cNvSpPr>
            <a:spLocks noGrp="1"/>
          </p:cNvSpPr>
          <p:nvPr>
            <p:ph type="sldNum" sz="quarter" idx="12"/>
          </p:nvPr>
        </p:nvSpPr>
        <p:spPr/>
        <p:txBody>
          <a:bodyPr/>
          <a:lstStyle/>
          <a:p>
            <a:fld id="{320DDCCD-3443-445B-9496-1BD3DE62B832}" type="slidenum">
              <a:rPr lang="en-US" smtClean="0"/>
              <a:t>26</a:t>
            </a:fld>
            <a:endParaRPr lang="en-US"/>
          </a:p>
        </p:txBody>
      </p:sp>
      <p:sp>
        <p:nvSpPr>
          <p:cNvPr id="4" name="TextBox 3"/>
          <p:cNvSpPr txBox="1"/>
          <p:nvPr/>
        </p:nvSpPr>
        <p:spPr>
          <a:xfrm>
            <a:off x="1295400" y="1752600"/>
            <a:ext cx="6534481" cy="1446550"/>
          </a:xfrm>
          <a:prstGeom prst="rect">
            <a:avLst/>
          </a:prstGeom>
          <a:noFill/>
        </p:spPr>
        <p:txBody>
          <a:bodyPr wrap="none" rtlCol="0">
            <a:spAutoFit/>
          </a:bodyPr>
          <a:lstStyle/>
          <a:p>
            <a:r>
              <a:rPr lang="en-US" sz="4400" dirty="0" smtClean="0">
                <a:solidFill>
                  <a:schemeClr val="bg1"/>
                </a:solidFill>
                <a:latin typeface="Impact" panose="020B0806030902050204" pitchFamily="34" charset="0"/>
              </a:rPr>
              <a:t>Item and Test Development </a:t>
            </a:r>
          </a:p>
          <a:p>
            <a:r>
              <a:rPr lang="en-US" sz="4400" dirty="0" smtClean="0">
                <a:solidFill>
                  <a:schemeClr val="bg1"/>
                </a:solidFill>
                <a:latin typeface="Impact" panose="020B0806030902050204" pitchFamily="34" charset="0"/>
              </a:rPr>
              <a:t>for Accessibility</a:t>
            </a:r>
            <a:endParaRPr lang="en-US" sz="4400" dirty="0">
              <a:solidFill>
                <a:schemeClr val="bg1"/>
              </a:solidFill>
              <a:latin typeface="Impact" panose="020B0806030902050204" pitchFamily="34" charset="0"/>
            </a:endParaRPr>
          </a:p>
        </p:txBody>
      </p:sp>
    </p:spTree>
    <p:extLst>
      <p:ext uri="{BB962C8B-B14F-4D97-AF65-F5344CB8AC3E}">
        <p14:creationId xmlns:p14="http://schemas.microsoft.com/office/powerpoint/2010/main" val="37647247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t>
            </a:r>
            <a:r>
              <a:rPr lang="en-US" dirty="0" smtClean="0"/>
              <a:t>oals of this part of the presentation…</a:t>
            </a:r>
            <a:endParaRPr lang="en-US" dirty="0"/>
          </a:p>
        </p:txBody>
      </p:sp>
      <p:sp>
        <p:nvSpPr>
          <p:cNvPr id="3" name="Content Placeholder 2"/>
          <p:cNvSpPr>
            <a:spLocks noGrp="1"/>
          </p:cNvSpPr>
          <p:nvPr>
            <p:ph idx="1"/>
          </p:nvPr>
        </p:nvSpPr>
        <p:spPr/>
        <p:txBody>
          <a:bodyPr/>
          <a:lstStyle/>
          <a:p>
            <a:r>
              <a:rPr lang="en-US" dirty="0" smtClean="0"/>
              <a:t>To discuss item and test development according to universal design principles</a:t>
            </a:r>
          </a:p>
          <a:p>
            <a:r>
              <a:rPr lang="en-US" dirty="0" smtClean="0"/>
              <a:t>To place this development in the context of construct validity</a:t>
            </a:r>
          </a:p>
          <a:p>
            <a:r>
              <a:rPr lang="en-US" dirty="0" smtClean="0"/>
              <a:t>To take a closer at innovative item development, in particular</a:t>
            </a:r>
          </a:p>
          <a:p>
            <a:endParaRPr lang="en-US" dirty="0" smtClean="0"/>
          </a:p>
          <a:p>
            <a:pPr lvl="1"/>
            <a:endParaRPr lang="en-US" dirty="0"/>
          </a:p>
        </p:txBody>
      </p:sp>
    </p:spTree>
    <p:extLst>
      <p:ext uri="{BB962C8B-B14F-4D97-AF65-F5344CB8AC3E}">
        <p14:creationId xmlns:p14="http://schemas.microsoft.com/office/powerpoint/2010/main" val="38177939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GB" dirty="0"/>
              <a:t>“’Universally designed assessments’ are </a:t>
            </a:r>
            <a:r>
              <a:rPr lang="en-GB" b="1" dirty="0"/>
              <a:t>designed and developed from the beginning</a:t>
            </a:r>
            <a:r>
              <a:rPr lang="en-GB" dirty="0"/>
              <a:t> to allow participation of the widest possible range of students, and to result in valid inferences about performance for all students who participate in the assessment” </a:t>
            </a:r>
            <a:endParaRPr lang="en-GB" dirty="0" smtClean="0"/>
          </a:p>
          <a:p>
            <a:pPr marL="3762375" indent="-87313">
              <a:buNone/>
            </a:pPr>
            <a:r>
              <a:rPr lang="en-GB" sz="1800" dirty="0" smtClean="0"/>
              <a:t>~Thompson</a:t>
            </a:r>
            <a:r>
              <a:rPr lang="en-GB" sz="1800" dirty="0"/>
              <a:t>, S. J., Johnstone, C. J., &amp; </a:t>
            </a:r>
            <a:r>
              <a:rPr lang="en-GB" sz="1800" dirty="0" err="1"/>
              <a:t>Thurlow</a:t>
            </a:r>
            <a:r>
              <a:rPr lang="en-GB" sz="1800" dirty="0"/>
              <a:t>, M. L. (</a:t>
            </a:r>
            <a:r>
              <a:rPr lang="en-GB" sz="1800" dirty="0" smtClean="0"/>
              <a:t>2002, p.6).</a:t>
            </a:r>
            <a:r>
              <a:rPr lang="en-GB" sz="1800" dirty="0"/>
              <a:t> </a:t>
            </a:r>
          </a:p>
        </p:txBody>
      </p:sp>
      <p:sp>
        <p:nvSpPr>
          <p:cNvPr id="3" name="Date Placeholder 2"/>
          <p:cNvSpPr>
            <a:spLocks noGrp="1"/>
          </p:cNvSpPr>
          <p:nvPr>
            <p:ph type="dt" sz="half" idx="10"/>
          </p:nvPr>
        </p:nvSpPr>
        <p:spPr/>
        <p:txBody>
          <a:bodyPr/>
          <a:lstStyle/>
          <a:p>
            <a:fld id="{DC64D7AF-18ED-4A5A-BE2E-361C5A4745AC}" type="datetime1">
              <a:rPr lang="en-US" smtClean="0"/>
              <a:pPr/>
              <a:t>3/8/2016</a:t>
            </a:fld>
            <a:endParaRPr lang="en-US" dirty="0"/>
          </a:p>
        </p:txBody>
      </p:sp>
      <p:sp>
        <p:nvSpPr>
          <p:cNvPr id="4" name="Slide Number Placeholder 3"/>
          <p:cNvSpPr>
            <a:spLocks noGrp="1"/>
          </p:cNvSpPr>
          <p:nvPr>
            <p:ph type="sldNum" sz="quarter" idx="12"/>
          </p:nvPr>
        </p:nvSpPr>
        <p:spPr/>
        <p:txBody>
          <a:bodyPr/>
          <a:lstStyle/>
          <a:p>
            <a:fld id="{320DDCCD-3443-445B-9496-1BD3DE62B832}" type="slidenum">
              <a:rPr lang="en-US" smtClean="0"/>
              <a:t>28</a:t>
            </a:fld>
            <a:endParaRPr lang="en-US"/>
          </a:p>
        </p:txBody>
      </p:sp>
    </p:spTree>
    <p:extLst>
      <p:ext uri="{BB962C8B-B14F-4D97-AF65-F5344CB8AC3E}">
        <p14:creationId xmlns:p14="http://schemas.microsoft.com/office/powerpoint/2010/main" val="31209095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dirty="0" smtClean="0"/>
              <a:t>Elements of universally designed assessments (NCEO)</a:t>
            </a:r>
            <a:endParaRPr lang="en-GB" dirty="0"/>
          </a:p>
        </p:txBody>
      </p:sp>
      <p:sp>
        <p:nvSpPr>
          <p:cNvPr id="5" name="Content Placeholder 4"/>
          <p:cNvSpPr>
            <a:spLocks noGrp="1"/>
          </p:cNvSpPr>
          <p:nvPr>
            <p:ph idx="1"/>
          </p:nvPr>
        </p:nvSpPr>
        <p:spPr/>
        <p:txBody>
          <a:bodyPr>
            <a:normAutofit/>
          </a:bodyPr>
          <a:lstStyle/>
          <a:p>
            <a:r>
              <a:rPr lang="en-GB" sz="2600" dirty="0" smtClean="0"/>
              <a:t>Inclusive assessment population </a:t>
            </a:r>
          </a:p>
          <a:p>
            <a:r>
              <a:rPr lang="en-GB" sz="2600" dirty="0" smtClean="0"/>
              <a:t>Precisely defined constructs</a:t>
            </a:r>
          </a:p>
          <a:p>
            <a:r>
              <a:rPr lang="en-GB" sz="2600" dirty="0" smtClean="0"/>
              <a:t>Accessible, non-biased items</a:t>
            </a:r>
          </a:p>
          <a:p>
            <a:r>
              <a:rPr lang="en-GB" sz="2600" dirty="0" smtClean="0"/>
              <a:t>Amenable to accommodations</a:t>
            </a:r>
          </a:p>
          <a:p>
            <a:r>
              <a:rPr lang="en-GB" sz="2600" dirty="0" smtClean="0"/>
              <a:t>Simple , clear, &amp; intuitive instructions &amp; procedures</a:t>
            </a:r>
          </a:p>
          <a:p>
            <a:r>
              <a:rPr lang="en-GB" sz="2600" dirty="0" smtClean="0"/>
              <a:t>Maximum readability &amp; comprehensibility</a:t>
            </a:r>
          </a:p>
          <a:p>
            <a:r>
              <a:rPr lang="en-GB" sz="2600" dirty="0" smtClean="0"/>
              <a:t>Maximum legibility</a:t>
            </a:r>
          </a:p>
          <a:p>
            <a:endParaRPr lang="en-GB" sz="2600" dirty="0"/>
          </a:p>
          <a:p>
            <a:pPr marL="0" indent="0">
              <a:buNone/>
            </a:pPr>
            <a:r>
              <a:rPr lang="en-GB" sz="2000" b="1" dirty="0"/>
              <a:t>See http://www.cehd.umn.edu/nceo/</a:t>
            </a:r>
            <a:endParaRPr lang="en-GB" sz="2000" b="1" dirty="0" smtClean="0"/>
          </a:p>
          <a:p>
            <a:pPr lvl="8"/>
            <a:endParaRPr lang="en-GB" dirty="0"/>
          </a:p>
        </p:txBody>
      </p:sp>
    </p:spTree>
    <p:extLst>
      <p:ext uri="{BB962C8B-B14F-4D97-AF65-F5344CB8AC3E}">
        <p14:creationId xmlns:p14="http://schemas.microsoft.com/office/powerpoint/2010/main" val="29524755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25C3AE-A811-40A1-8E22-D5010BC5ADEA}" type="datetime1">
              <a:rPr lang="en-US" smtClean="0"/>
              <a:pPr/>
              <a:t>3/8/2016</a:t>
            </a:fld>
            <a:endParaRPr lang="en-US" dirty="0"/>
          </a:p>
        </p:txBody>
      </p:sp>
      <p:sp>
        <p:nvSpPr>
          <p:cNvPr id="3" name="Slide Number Placeholder 2"/>
          <p:cNvSpPr>
            <a:spLocks noGrp="1"/>
          </p:cNvSpPr>
          <p:nvPr>
            <p:ph type="sldNum" sz="quarter" idx="12"/>
          </p:nvPr>
        </p:nvSpPr>
        <p:spPr/>
        <p:txBody>
          <a:bodyPr/>
          <a:lstStyle/>
          <a:p>
            <a:fld id="{320DDCCD-3443-445B-9496-1BD3DE62B832}" type="slidenum">
              <a:rPr lang="en-US" smtClean="0"/>
              <a:t>3</a:t>
            </a:fld>
            <a:endParaRPr lang="en-US" dirty="0"/>
          </a:p>
        </p:txBody>
      </p:sp>
      <p:sp>
        <p:nvSpPr>
          <p:cNvPr id="4" name="TextBox 3"/>
          <p:cNvSpPr txBox="1"/>
          <p:nvPr/>
        </p:nvSpPr>
        <p:spPr>
          <a:xfrm>
            <a:off x="838200" y="1752600"/>
            <a:ext cx="7541167" cy="1446550"/>
          </a:xfrm>
          <a:prstGeom prst="rect">
            <a:avLst/>
          </a:prstGeom>
          <a:noFill/>
        </p:spPr>
        <p:txBody>
          <a:bodyPr wrap="none" rtlCol="0">
            <a:spAutoFit/>
          </a:bodyPr>
          <a:lstStyle/>
          <a:p>
            <a:r>
              <a:rPr lang="en-US" sz="4400" dirty="0" smtClean="0">
                <a:solidFill>
                  <a:schemeClr val="bg1"/>
                </a:solidFill>
                <a:latin typeface="Impact" panose="020B0806030902050204" pitchFamily="34" charset="0"/>
              </a:rPr>
              <a:t>Common Test </a:t>
            </a:r>
            <a:r>
              <a:rPr lang="en-US" sz="4400" dirty="0" smtClean="0">
                <a:solidFill>
                  <a:schemeClr val="bg1"/>
                </a:solidFill>
                <a:latin typeface="Impact" panose="020B0806030902050204" pitchFamily="34" charset="0"/>
              </a:rPr>
              <a:t>Accommodations </a:t>
            </a:r>
            <a:endParaRPr lang="en-US" sz="4400" dirty="0" smtClean="0">
              <a:solidFill>
                <a:schemeClr val="bg1"/>
              </a:solidFill>
              <a:latin typeface="Impact" panose="020B0806030902050204" pitchFamily="34" charset="0"/>
            </a:endParaRPr>
          </a:p>
          <a:p>
            <a:r>
              <a:rPr lang="en-US" sz="4400" dirty="0" smtClean="0">
                <a:solidFill>
                  <a:schemeClr val="bg1"/>
                </a:solidFill>
                <a:latin typeface="Impact" panose="020B0806030902050204" pitchFamily="34" charset="0"/>
              </a:rPr>
              <a:t>&amp; Types of Assistive Devices</a:t>
            </a:r>
            <a:endParaRPr lang="en-US" sz="4400" dirty="0">
              <a:solidFill>
                <a:schemeClr val="bg1"/>
              </a:solidFill>
              <a:latin typeface="Impact" panose="020B0806030902050204" pitchFamily="34" charset="0"/>
            </a:endParaRPr>
          </a:p>
        </p:txBody>
      </p:sp>
    </p:spTree>
    <p:extLst>
      <p:ext uri="{BB962C8B-B14F-4D97-AF65-F5344CB8AC3E}">
        <p14:creationId xmlns:p14="http://schemas.microsoft.com/office/powerpoint/2010/main" val="7326404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Developing universally designed assessments (NCEO)</a:t>
            </a:r>
            <a:endParaRPr lang="en-GB" dirty="0"/>
          </a:p>
        </p:txBody>
      </p:sp>
      <p:sp>
        <p:nvSpPr>
          <p:cNvPr id="3" name="Content Placeholder 2"/>
          <p:cNvSpPr>
            <a:spLocks noGrp="1"/>
          </p:cNvSpPr>
          <p:nvPr>
            <p:ph idx="1"/>
          </p:nvPr>
        </p:nvSpPr>
        <p:spPr/>
        <p:txBody>
          <a:bodyPr>
            <a:normAutofit/>
          </a:bodyPr>
          <a:lstStyle/>
          <a:p>
            <a:r>
              <a:rPr lang="en-GB" dirty="0" smtClean="0"/>
              <a:t>Test conceptualization </a:t>
            </a:r>
          </a:p>
          <a:p>
            <a:r>
              <a:rPr lang="en-GB" dirty="0" smtClean="0"/>
              <a:t>Test construction </a:t>
            </a:r>
          </a:p>
          <a:p>
            <a:r>
              <a:rPr lang="en-GB" dirty="0" smtClean="0"/>
              <a:t>Field testing </a:t>
            </a:r>
          </a:p>
          <a:p>
            <a:r>
              <a:rPr lang="en-GB" dirty="0" smtClean="0"/>
              <a:t>Item analysis </a:t>
            </a:r>
          </a:p>
          <a:p>
            <a:r>
              <a:rPr lang="en-GB" dirty="0" smtClean="0"/>
              <a:t>Item reviews</a:t>
            </a:r>
          </a:p>
          <a:p>
            <a:endParaRPr lang="en-GB" dirty="0"/>
          </a:p>
        </p:txBody>
      </p:sp>
    </p:spTree>
    <p:extLst>
      <p:ext uri="{BB962C8B-B14F-4D97-AF65-F5344CB8AC3E}">
        <p14:creationId xmlns:p14="http://schemas.microsoft.com/office/powerpoint/2010/main" val="7061174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Test conceptualization</a:t>
            </a:r>
            <a:endParaRPr lang="en-GB" dirty="0"/>
          </a:p>
        </p:txBody>
      </p:sp>
      <p:sp>
        <p:nvSpPr>
          <p:cNvPr id="3" name="Content Placeholder 2"/>
          <p:cNvSpPr>
            <a:spLocks noGrp="1"/>
          </p:cNvSpPr>
          <p:nvPr>
            <p:ph idx="1"/>
          </p:nvPr>
        </p:nvSpPr>
        <p:spPr/>
        <p:txBody>
          <a:bodyPr/>
          <a:lstStyle/>
          <a:p>
            <a:r>
              <a:rPr lang="en-GB" b="1" dirty="0" smtClean="0">
                <a:solidFill>
                  <a:schemeClr val="tx2"/>
                </a:solidFill>
              </a:rPr>
              <a:t>What</a:t>
            </a:r>
            <a:r>
              <a:rPr lang="en-GB" dirty="0" smtClean="0"/>
              <a:t> is to be assessed?</a:t>
            </a:r>
          </a:p>
          <a:p>
            <a:pPr lvl="1"/>
            <a:r>
              <a:rPr lang="en-GB" dirty="0" smtClean="0"/>
              <a:t>Precisely defined test constructs</a:t>
            </a:r>
          </a:p>
          <a:p>
            <a:r>
              <a:rPr lang="en-GB" b="1" dirty="0" smtClean="0">
                <a:solidFill>
                  <a:schemeClr val="tx2"/>
                </a:solidFill>
              </a:rPr>
              <a:t>How</a:t>
            </a:r>
            <a:r>
              <a:rPr lang="en-GB" dirty="0" smtClean="0"/>
              <a:t> will it be assessed?</a:t>
            </a:r>
          </a:p>
          <a:p>
            <a:pPr lvl="1"/>
            <a:r>
              <a:rPr lang="en-GB" dirty="0" smtClean="0"/>
              <a:t>Test design which considers individual needs</a:t>
            </a:r>
          </a:p>
          <a:p>
            <a:pPr lvl="1"/>
            <a:endParaRPr lang="en-GB" dirty="0"/>
          </a:p>
          <a:p>
            <a:pPr lvl="1"/>
            <a:endParaRPr lang="en-GB" dirty="0" smtClean="0"/>
          </a:p>
          <a:p>
            <a:pPr marL="0" indent="0">
              <a:buNone/>
            </a:pPr>
            <a:r>
              <a:rPr lang="en-GB" b="1" dirty="0" smtClean="0">
                <a:solidFill>
                  <a:schemeClr val="tx2"/>
                </a:solidFill>
              </a:rPr>
              <a:t>Key question:</a:t>
            </a:r>
          </a:p>
          <a:p>
            <a:pPr marL="895350" indent="0">
              <a:buNone/>
            </a:pPr>
            <a:r>
              <a:rPr lang="en-GB" dirty="0" smtClean="0"/>
              <a:t>After an item is written, is the item reflective of the desired construct?</a:t>
            </a:r>
            <a:endParaRPr lang="en-GB" dirty="0"/>
          </a:p>
        </p:txBody>
      </p:sp>
      <p:sp>
        <p:nvSpPr>
          <p:cNvPr id="4" name="Date Placeholder 3"/>
          <p:cNvSpPr>
            <a:spLocks noGrp="1"/>
          </p:cNvSpPr>
          <p:nvPr>
            <p:ph type="dt" sz="half" idx="10"/>
          </p:nvPr>
        </p:nvSpPr>
        <p:spPr/>
        <p:txBody>
          <a:bodyPr/>
          <a:lstStyle/>
          <a:p>
            <a:fld id="{84E4122D-D870-4208-AB4F-64DCB94E926E}" type="datetime1">
              <a:rPr lang="en-US" smtClean="0"/>
              <a:pPr/>
              <a:t>3/8/2016</a:t>
            </a:fld>
            <a:endParaRPr lang="en-US" dirty="0"/>
          </a:p>
        </p:txBody>
      </p:sp>
      <p:sp>
        <p:nvSpPr>
          <p:cNvPr id="5" name="Slide Number Placeholder 4"/>
          <p:cNvSpPr>
            <a:spLocks noGrp="1"/>
          </p:cNvSpPr>
          <p:nvPr>
            <p:ph type="sldNum" sz="quarter" idx="12"/>
          </p:nvPr>
        </p:nvSpPr>
        <p:spPr/>
        <p:txBody>
          <a:bodyPr/>
          <a:lstStyle/>
          <a:p>
            <a:fld id="{320DDCCD-3443-445B-9496-1BD3DE62B832}" type="slidenum">
              <a:rPr lang="en-US" smtClean="0"/>
              <a:t>31</a:t>
            </a:fld>
            <a:endParaRPr lang="en-US"/>
          </a:p>
        </p:txBody>
      </p:sp>
    </p:spTree>
    <p:extLst>
      <p:ext uri="{BB962C8B-B14F-4D97-AF65-F5344CB8AC3E}">
        <p14:creationId xmlns:p14="http://schemas.microsoft.com/office/powerpoint/2010/main" val="1813550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Construct validity &amp; accessibility</a:t>
            </a:r>
            <a:endParaRPr lang="en-GB" dirty="0"/>
          </a:p>
        </p:txBody>
      </p:sp>
      <p:sp>
        <p:nvSpPr>
          <p:cNvPr id="3" name="Content Placeholder 2"/>
          <p:cNvSpPr>
            <a:spLocks noGrp="1"/>
          </p:cNvSpPr>
          <p:nvPr>
            <p:ph idx="1"/>
          </p:nvPr>
        </p:nvSpPr>
        <p:spPr/>
        <p:txBody>
          <a:bodyPr/>
          <a:lstStyle/>
          <a:p>
            <a:pPr marL="0" indent="0">
              <a:buNone/>
            </a:pPr>
            <a:r>
              <a:rPr lang="en-GB" b="1" dirty="0" smtClean="0">
                <a:solidFill>
                  <a:schemeClr val="tx2"/>
                </a:solidFill>
              </a:rPr>
              <a:t>Goal: </a:t>
            </a:r>
          </a:p>
          <a:p>
            <a:r>
              <a:rPr lang="en-GB" dirty="0" smtClean="0"/>
              <a:t>Preserve construct-related validity while increasing access</a:t>
            </a:r>
          </a:p>
          <a:p>
            <a:pPr marL="0" indent="0">
              <a:buNone/>
            </a:pPr>
            <a:endParaRPr lang="en-GB" dirty="0"/>
          </a:p>
          <a:p>
            <a:pPr marL="0" indent="0">
              <a:buNone/>
            </a:pPr>
            <a:r>
              <a:rPr lang="en-GB" b="1" dirty="0" smtClean="0">
                <a:solidFill>
                  <a:schemeClr val="tx2"/>
                </a:solidFill>
              </a:rPr>
              <a:t>Threat:</a:t>
            </a:r>
          </a:p>
          <a:p>
            <a:r>
              <a:rPr lang="en-GB" dirty="0" smtClean="0"/>
              <a:t>Construct-irrelevant features interfere with test taker performance on the intended test construct due to test taker characteristics</a:t>
            </a:r>
          </a:p>
          <a:p>
            <a:endParaRPr lang="en-GB" sz="2400" dirty="0" smtClean="0"/>
          </a:p>
          <a:p>
            <a:pPr marL="0" indent="0">
              <a:buNone/>
            </a:pPr>
            <a:endParaRPr lang="en-GB" dirty="0" smtClean="0"/>
          </a:p>
          <a:p>
            <a:endParaRPr lang="en-GB" dirty="0"/>
          </a:p>
        </p:txBody>
      </p:sp>
      <p:sp>
        <p:nvSpPr>
          <p:cNvPr id="4" name="Date Placeholder 3"/>
          <p:cNvSpPr>
            <a:spLocks noGrp="1"/>
          </p:cNvSpPr>
          <p:nvPr>
            <p:ph type="dt" sz="half" idx="10"/>
          </p:nvPr>
        </p:nvSpPr>
        <p:spPr/>
        <p:txBody>
          <a:bodyPr/>
          <a:lstStyle/>
          <a:p>
            <a:fld id="{84E4122D-D870-4208-AB4F-64DCB94E926E}" type="datetime1">
              <a:rPr lang="en-US" smtClean="0"/>
              <a:pPr/>
              <a:t>3/8/2016</a:t>
            </a:fld>
            <a:endParaRPr lang="en-US" dirty="0"/>
          </a:p>
        </p:txBody>
      </p:sp>
      <p:sp>
        <p:nvSpPr>
          <p:cNvPr id="5" name="Slide Number Placeholder 4"/>
          <p:cNvSpPr>
            <a:spLocks noGrp="1"/>
          </p:cNvSpPr>
          <p:nvPr>
            <p:ph type="sldNum" sz="quarter" idx="12"/>
          </p:nvPr>
        </p:nvSpPr>
        <p:spPr/>
        <p:txBody>
          <a:bodyPr/>
          <a:lstStyle/>
          <a:p>
            <a:fld id="{320DDCCD-3443-445B-9496-1BD3DE62B832}" type="slidenum">
              <a:rPr lang="en-US" smtClean="0"/>
              <a:t>32</a:t>
            </a:fld>
            <a:endParaRPr lang="en-US"/>
          </a:p>
        </p:txBody>
      </p:sp>
    </p:spTree>
    <p:extLst>
      <p:ext uri="{BB962C8B-B14F-4D97-AF65-F5344CB8AC3E}">
        <p14:creationId xmlns:p14="http://schemas.microsoft.com/office/powerpoint/2010/main" val="38178864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Construct-</a:t>
            </a:r>
            <a:r>
              <a:rPr lang="en-GB" dirty="0" err="1" smtClean="0"/>
              <a:t>Centered</a:t>
            </a:r>
            <a:r>
              <a:rPr lang="en-GB" dirty="0" smtClean="0"/>
              <a:t>  Approach  for Universally Designed Assessments</a:t>
            </a:r>
            <a:endParaRPr lang="en-GB" dirty="0"/>
          </a:p>
        </p:txBody>
      </p:sp>
      <p:sp>
        <p:nvSpPr>
          <p:cNvPr id="3" name="Content Placeholder 2"/>
          <p:cNvSpPr>
            <a:spLocks noGrp="1"/>
          </p:cNvSpPr>
          <p:nvPr>
            <p:ph idx="1"/>
          </p:nvPr>
        </p:nvSpPr>
        <p:spPr/>
        <p:txBody>
          <a:bodyPr/>
          <a:lstStyle/>
          <a:p>
            <a:pPr marL="715963" indent="-715963">
              <a:buFont typeface="+mj-lt"/>
              <a:buAutoNum type="arabicPeriod"/>
            </a:pPr>
            <a:r>
              <a:rPr lang="en-GB" dirty="0" smtClean="0"/>
              <a:t>Develop as complete an understanding as possible of the test construct and assessment intent</a:t>
            </a:r>
          </a:p>
          <a:p>
            <a:pPr marL="814388" indent="0"/>
            <a:r>
              <a:rPr lang="en-GB" dirty="0" smtClean="0"/>
              <a:t>What do you want to measure?</a:t>
            </a:r>
          </a:p>
          <a:p>
            <a:pPr marL="1252538" lvl="1" indent="0"/>
            <a:r>
              <a:rPr lang="en-GB" dirty="0" smtClean="0"/>
              <a:t>Targeted/focal KSAs</a:t>
            </a:r>
          </a:p>
          <a:p>
            <a:pPr marL="1252538" indent="-438150"/>
            <a:r>
              <a:rPr lang="en-GB" dirty="0" smtClean="0"/>
              <a:t>What else affects successful performance?</a:t>
            </a:r>
          </a:p>
          <a:p>
            <a:pPr marL="1431925" lvl="1" indent="0"/>
            <a:r>
              <a:rPr lang="en-GB" dirty="0" smtClean="0"/>
              <a:t>Ancillary/non-focal KSAs</a:t>
            </a:r>
            <a:endParaRPr lang="en-GB" dirty="0"/>
          </a:p>
        </p:txBody>
      </p:sp>
      <p:sp>
        <p:nvSpPr>
          <p:cNvPr id="4" name="Date Placeholder 3"/>
          <p:cNvSpPr>
            <a:spLocks noGrp="1"/>
          </p:cNvSpPr>
          <p:nvPr>
            <p:ph type="dt" sz="half" idx="10"/>
          </p:nvPr>
        </p:nvSpPr>
        <p:spPr/>
        <p:txBody>
          <a:bodyPr/>
          <a:lstStyle/>
          <a:p>
            <a:fld id="{84E4122D-D870-4208-AB4F-64DCB94E926E}" type="datetime1">
              <a:rPr lang="en-US" smtClean="0"/>
              <a:pPr/>
              <a:t>3/8/2016</a:t>
            </a:fld>
            <a:endParaRPr lang="en-US" dirty="0"/>
          </a:p>
        </p:txBody>
      </p:sp>
      <p:sp>
        <p:nvSpPr>
          <p:cNvPr id="5" name="Slide Number Placeholder 4"/>
          <p:cNvSpPr>
            <a:spLocks noGrp="1"/>
          </p:cNvSpPr>
          <p:nvPr>
            <p:ph type="sldNum" sz="quarter" idx="12"/>
          </p:nvPr>
        </p:nvSpPr>
        <p:spPr/>
        <p:txBody>
          <a:bodyPr/>
          <a:lstStyle/>
          <a:p>
            <a:fld id="{320DDCCD-3443-445B-9496-1BD3DE62B832}" type="slidenum">
              <a:rPr lang="en-US" smtClean="0"/>
              <a:t>33</a:t>
            </a:fld>
            <a:endParaRPr lang="en-US"/>
          </a:p>
        </p:txBody>
      </p:sp>
    </p:spTree>
    <p:extLst>
      <p:ext uri="{BB962C8B-B14F-4D97-AF65-F5344CB8AC3E}">
        <p14:creationId xmlns:p14="http://schemas.microsoft.com/office/powerpoint/2010/main" val="100278195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Construct-</a:t>
            </a:r>
            <a:r>
              <a:rPr lang="en-GB" dirty="0" err="1" smtClean="0"/>
              <a:t>Centered</a:t>
            </a:r>
            <a:r>
              <a:rPr lang="en-GB" dirty="0" smtClean="0"/>
              <a:t>  Approach  for Universally Designed Assessments</a:t>
            </a:r>
            <a:endParaRPr lang="en-GB" dirty="0"/>
          </a:p>
        </p:txBody>
      </p:sp>
      <p:sp>
        <p:nvSpPr>
          <p:cNvPr id="3" name="Content Placeholder 2"/>
          <p:cNvSpPr>
            <a:spLocks noGrp="1"/>
          </p:cNvSpPr>
          <p:nvPr>
            <p:ph idx="1"/>
          </p:nvPr>
        </p:nvSpPr>
        <p:spPr/>
        <p:txBody>
          <a:bodyPr/>
          <a:lstStyle/>
          <a:p>
            <a:pPr marL="0" indent="0">
              <a:buNone/>
            </a:pPr>
            <a:r>
              <a:rPr lang="en-GB" dirty="0" smtClean="0"/>
              <a:t> </a:t>
            </a:r>
            <a:endParaRPr lang="en-GB" dirty="0"/>
          </a:p>
        </p:txBody>
      </p:sp>
      <p:sp>
        <p:nvSpPr>
          <p:cNvPr id="4" name="Date Placeholder 3"/>
          <p:cNvSpPr>
            <a:spLocks noGrp="1"/>
          </p:cNvSpPr>
          <p:nvPr>
            <p:ph type="dt" sz="half" idx="10"/>
          </p:nvPr>
        </p:nvSpPr>
        <p:spPr/>
        <p:txBody>
          <a:bodyPr/>
          <a:lstStyle/>
          <a:p>
            <a:fld id="{84E4122D-D870-4208-AB4F-64DCB94E926E}" type="datetime1">
              <a:rPr lang="en-US" smtClean="0"/>
              <a:pPr/>
              <a:t>3/8/2016</a:t>
            </a:fld>
            <a:endParaRPr lang="en-US" dirty="0"/>
          </a:p>
        </p:txBody>
      </p:sp>
      <p:sp>
        <p:nvSpPr>
          <p:cNvPr id="5" name="Slide Number Placeholder 4"/>
          <p:cNvSpPr>
            <a:spLocks noGrp="1"/>
          </p:cNvSpPr>
          <p:nvPr>
            <p:ph type="sldNum" sz="quarter" idx="12"/>
          </p:nvPr>
        </p:nvSpPr>
        <p:spPr/>
        <p:txBody>
          <a:bodyPr/>
          <a:lstStyle/>
          <a:p>
            <a:fld id="{320DDCCD-3443-445B-9496-1BD3DE62B832}" type="slidenum">
              <a:rPr lang="en-US" smtClean="0"/>
              <a:t>34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169736255"/>
              </p:ext>
            </p:extLst>
          </p:nvPr>
        </p:nvGraphicFramePr>
        <p:xfrm>
          <a:off x="304800" y="1828800"/>
          <a:ext cx="8382000" cy="3809999"/>
        </p:xfrm>
        <a:graphic>
          <a:graphicData uri="http://schemas.openxmlformats.org/drawingml/2006/table">
            <a:tbl>
              <a:tblPr firstRow="1" bandRow="1">
                <a:tableStyleId>{00A15C55-8517-42AA-B614-E9B94910E393}</a:tableStyleId>
              </a:tblPr>
              <a:tblGrid>
                <a:gridCol w="4191000"/>
                <a:gridCol w="4191000"/>
              </a:tblGrid>
              <a:tr h="1034774">
                <a:tc>
                  <a:txBody>
                    <a:bodyPr/>
                    <a:lstStyle/>
                    <a:p>
                      <a:pPr algn="ctr"/>
                      <a:r>
                        <a:rPr lang="en-GB" sz="2000" dirty="0" smtClean="0"/>
                        <a:t>Target</a:t>
                      </a:r>
                      <a:r>
                        <a:rPr lang="en-GB" sz="2000" baseline="0" dirty="0" smtClean="0"/>
                        <a:t> KSAs</a:t>
                      </a:r>
                    </a:p>
                    <a:p>
                      <a:pPr algn="ctr"/>
                      <a:r>
                        <a:rPr lang="en-GB" sz="2000" baseline="0" dirty="0" smtClean="0"/>
                        <a:t>What do you want to measure?</a:t>
                      </a:r>
                      <a:endParaRPr lang="en-GB" sz="2000" b="0" dirty="0"/>
                    </a:p>
                  </a:txBody>
                  <a:tcPr/>
                </a:tc>
                <a:tc>
                  <a:txBody>
                    <a:bodyPr/>
                    <a:lstStyle/>
                    <a:p>
                      <a:pPr algn="ctr"/>
                      <a:r>
                        <a:rPr lang="en-GB" sz="2000" dirty="0" smtClean="0"/>
                        <a:t>Ancillary KSAs</a:t>
                      </a:r>
                    </a:p>
                    <a:p>
                      <a:pPr algn="ctr"/>
                      <a:r>
                        <a:rPr lang="en-GB" sz="2000" dirty="0" smtClean="0"/>
                        <a:t>What else affects successful</a:t>
                      </a:r>
                      <a:r>
                        <a:rPr lang="en-GB" sz="2000" baseline="0" dirty="0" smtClean="0"/>
                        <a:t> performance?</a:t>
                      </a:r>
                      <a:endParaRPr lang="en-GB" sz="2000" dirty="0"/>
                    </a:p>
                  </a:txBody>
                  <a:tcPr/>
                </a:tc>
              </a:tr>
              <a:tr h="448211">
                <a:tc gridSpan="2">
                  <a:txBody>
                    <a:bodyPr/>
                    <a:lstStyle/>
                    <a:p>
                      <a:r>
                        <a:rPr lang="en-GB" sz="2000" b="1" dirty="0" smtClean="0"/>
                        <a:t>Examples</a:t>
                      </a:r>
                      <a:endParaRPr lang="en-GB" sz="2000" b="1" dirty="0"/>
                    </a:p>
                  </a:txBody>
                  <a:tcPr>
                    <a:solidFill>
                      <a:schemeClr val="bg1">
                        <a:lumMod val="75000"/>
                      </a:schemeClr>
                    </a:solidFill>
                  </a:tcPr>
                </a:tc>
                <a:tc hMerge="1">
                  <a:txBody>
                    <a:bodyPr/>
                    <a:lstStyle/>
                    <a:p>
                      <a:endParaRPr lang="en-GB" dirty="0"/>
                    </a:p>
                  </a:txBody>
                  <a:tcPr/>
                </a:tc>
              </a:tr>
              <a:tr h="448211">
                <a:tc>
                  <a:txBody>
                    <a:bodyPr/>
                    <a:lstStyle/>
                    <a:p>
                      <a:r>
                        <a:rPr lang="en-GB" sz="2000" dirty="0" smtClean="0"/>
                        <a:t>Quantitative</a:t>
                      </a:r>
                      <a:r>
                        <a:rPr lang="en-GB" sz="2000" baseline="0" dirty="0" smtClean="0"/>
                        <a:t> reasoning</a:t>
                      </a:r>
                      <a:endParaRPr lang="en-GB" sz="2000" dirty="0"/>
                    </a:p>
                  </a:txBody>
                  <a:tcPr/>
                </a:tc>
                <a:tc>
                  <a:txBody>
                    <a:bodyPr/>
                    <a:lstStyle/>
                    <a:p>
                      <a:r>
                        <a:rPr lang="en-GB" sz="2000" dirty="0" smtClean="0"/>
                        <a:t>Math</a:t>
                      </a:r>
                      <a:r>
                        <a:rPr lang="en-GB" sz="2000" baseline="0" dirty="0" smtClean="0"/>
                        <a:t> ability</a:t>
                      </a:r>
                      <a:endParaRPr lang="en-GB" sz="2000" dirty="0"/>
                    </a:p>
                  </a:txBody>
                  <a:tcPr/>
                </a:tc>
              </a:tr>
              <a:tr h="773625">
                <a:tc>
                  <a:txBody>
                    <a:bodyPr/>
                    <a:lstStyle/>
                    <a:p>
                      <a:r>
                        <a:rPr lang="en-GB" sz="2000" dirty="0" smtClean="0"/>
                        <a:t>Math ability (in a word problem)</a:t>
                      </a:r>
                      <a:endParaRPr lang="en-GB" sz="2000" dirty="0"/>
                    </a:p>
                  </a:txBody>
                  <a:tcPr/>
                </a:tc>
                <a:tc>
                  <a:txBody>
                    <a:bodyPr/>
                    <a:lstStyle/>
                    <a:p>
                      <a:r>
                        <a:rPr lang="en-GB" sz="2000" dirty="0" smtClean="0"/>
                        <a:t>Verbal ability</a:t>
                      </a:r>
                      <a:endParaRPr lang="en-GB" sz="2000" dirty="0"/>
                    </a:p>
                  </a:txBody>
                  <a:tcPr/>
                </a:tc>
              </a:tr>
              <a:tr h="1105178">
                <a:tc>
                  <a:txBody>
                    <a:bodyPr/>
                    <a:lstStyle/>
                    <a:p>
                      <a:r>
                        <a:rPr lang="en-GB" sz="2000" dirty="0" smtClean="0"/>
                        <a:t>Ability to prioritize</a:t>
                      </a:r>
                      <a:r>
                        <a:rPr lang="en-GB" sz="2000" baseline="0" dirty="0" smtClean="0"/>
                        <a:t> treatment options (through a drag-&amp;-drop item)</a:t>
                      </a:r>
                      <a:endParaRPr lang="en-GB" sz="2000" dirty="0"/>
                    </a:p>
                  </a:txBody>
                  <a:tcPr/>
                </a:tc>
                <a:tc>
                  <a:txBody>
                    <a:bodyPr/>
                    <a:lstStyle/>
                    <a:p>
                      <a:r>
                        <a:rPr lang="en-GB" sz="2000" dirty="0" smtClean="0"/>
                        <a:t>Ability to use the mouse</a:t>
                      </a:r>
                      <a:endParaRPr lang="en-GB" sz="2000" dirty="0"/>
                    </a:p>
                  </a:txBody>
                  <a:tcPr/>
                </a:tc>
              </a:tr>
            </a:tbl>
          </a:graphicData>
        </a:graphic>
      </p:graphicFrame>
    </p:spTree>
    <p:extLst>
      <p:ext uri="{BB962C8B-B14F-4D97-AF65-F5344CB8AC3E}">
        <p14:creationId xmlns:p14="http://schemas.microsoft.com/office/powerpoint/2010/main" val="18108016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Construct-</a:t>
            </a:r>
            <a:r>
              <a:rPr lang="en-GB" dirty="0" err="1" smtClean="0"/>
              <a:t>Centered</a:t>
            </a:r>
            <a:r>
              <a:rPr lang="en-GB" dirty="0" smtClean="0"/>
              <a:t>  Approach  for Universally Designed Assessments</a:t>
            </a:r>
            <a:endParaRPr lang="en-GB" dirty="0"/>
          </a:p>
        </p:txBody>
      </p:sp>
      <p:sp>
        <p:nvSpPr>
          <p:cNvPr id="3" name="Content Placeholder 2"/>
          <p:cNvSpPr>
            <a:spLocks noGrp="1"/>
          </p:cNvSpPr>
          <p:nvPr>
            <p:ph idx="1"/>
          </p:nvPr>
        </p:nvSpPr>
        <p:spPr/>
        <p:txBody>
          <a:bodyPr/>
          <a:lstStyle/>
          <a:p>
            <a:pPr marL="514350" indent="-514350">
              <a:buFont typeface="+mj-lt"/>
              <a:buAutoNum type="arabicPeriod" startAt="2"/>
            </a:pPr>
            <a:r>
              <a:rPr lang="en-GB" dirty="0" smtClean="0"/>
              <a:t>Determine how test taker performance can be supported on the ancillary KSAs</a:t>
            </a:r>
          </a:p>
          <a:p>
            <a:pPr marL="530225" indent="0">
              <a:buNone/>
            </a:pPr>
            <a:endParaRPr lang="en-GB" b="1" dirty="0" smtClean="0">
              <a:solidFill>
                <a:schemeClr val="tx2"/>
              </a:solidFill>
            </a:endParaRPr>
          </a:p>
          <a:p>
            <a:pPr marL="530225" indent="0">
              <a:buNone/>
            </a:pPr>
            <a:r>
              <a:rPr lang="en-GB" b="1" dirty="0" smtClean="0">
                <a:solidFill>
                  <a:schemeClr val="tx2"/>
                </a:solidFill>
              </a:rPr>
              <a:t>Examples:</a:t>
            </a:r>
          </a:p>
          <a:p>
            <a:pPr marL="987425" indent="-457200"/>
            <a:r>
              <a:rPr lang="en-GB" dirty="0" smtClean="0"/>
              <a:t>Formula sheets</a:t>
            </a:r>
          </a:p>
          <a:p>
            <a:pPr marL="987425" indent="-457200"/>
            <a:r>
              <a:rPr lang="en-GB" dirty="0" smtClean="0"/>
              <a:t>Vocabulary lists</a:t>
            </a:r>
          </a:p>
          <a:p>
            <a:pPr marL="987425" indent="-457200"/>
            <a:r>
              <a:rPr lang="en-GB" dirty="0" smtClean="0"/>
              <a:t>Alternative ways to move objects</a:t>
            </a:r>
          </a:p>
          <a:p>
            <a:pPr marL="987425" indent="-457200"/>
            <a:endParaRPr lang="en-GB" dirty="0"/>
          </a:p>
          <a:p>
            <a:pPr marL="0" indent="0">
              <a:buNone/>
            </a:pPr>
            <a:endParaRPr lang="en-GB" dirty="0"/>
          </a:p>
        </p:txBody>
      </p:sp>
      <p:sp>
        <p:nvSpPr>
          <p:cNvPr id="4" name="Date Placeholder 3"/>
          <p:cNvSpPr>
            <a:spLocks noGrp="1"/>
          </p:cNvSpPr>
          <p:nvPr>
            <p:ph type="dt" sz="half" idx="10"/>
          </p:nvPr>
        </p:nvSpPr>
        <p:spPr/>
        <p:txBody>
          <a:bodyPr/>
          <a:lstStyle/>
          <a:p>
            <a:fld id="{84E4122D-D870-4208-AB4F-64DCB94E926E}" type="datetime1">
              <a:rPr lang="en-US" smtClean="0"/>
              <a:pPr/>
              <a:t>3/8/2016</a:t>
            </a:fld>
            <a:endParaRPr lang="en-US" dirty="0"/>
          </a:p>
        </p:txBody>
      </p:sp>
      <p:sp>
        <p:nvSpPr>
          <p:cNvPr id="5" name="Slide Number Placeholder 4"/>
          <p:cNvSpPr>
            <a:spLocks noGrp="1"/>
          </p:cNvSpPr>
          <p:nvPr>
            <p:ph type="sldNum" sz="quarter" idx="12"/>
          </p:nvPr>
        </p:nvSpPr>
        <p:spPr/>
        <p:txBody>
          <a:bodyPr/>
          <a:lstStyle/>
          <a:p>
            <a:fld id="{320DDCCD-3443-445B-9496-1BD3DE62B832}" type="slidenum">
              <a:rPr lang="en-US" smtClean="0"/>
              <a:t>35</a:t>
            </a:fld>
            <a:endParaRPr lang="en-US"/>
          </a:p>
        </p:txBody>
      </p:sp>
    </p:spTree>
    <p:extLst>
      <p:ext uri="{BB962C8B-B14F-4D97-AF65-F5344CB8AC3E}">
        <p14:creationId xmlns:p14="http://schemas.microsoft.com/office/powerpoint/2010/main" val="274297931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Item development for universally designed assessments</a:t>
            </a:r>
            <a:endParaRPr lang="en-GB" dirty="0"/>
          </a:p>
        </p:txBody>
      </p:sp>
      <p:sp>
        <p:nvSpPr>
          <p:cNvPr id="3" name="Content Placeholder 2"/>
          <p:cNvSpPr>
            <a:spLocks noGrp="1"/>
          </p:cNvSpPr>
          <p:nvPr>
            <p:ph idx="1"/>
          </p:nvPr>
        </p:nvSpPr>
        <p:spPr/>
        <p:txBody>
          <a:bodyPr/>
          <a:lstStyle/>
          <a:p>
            <a:r>
              <a:rPr lang="en-GB" dirty="0" smtClean="0"/>
              <a:t>Introduce item authors/reviewers to universal design concept</a:t>
            </a:r>
          </a:p>
          <a:p>
            <a:r>
              <a:rPr lang="en-GB" dirty="0" smtClean="0"/>
              <a:t>Provide style guidelines that consider the elements of universal design</a:t>
            </a:r>
          </a:p>
          <a:p>
            <a:r>
              <a:rPr lang="en-GB" dirty="0" smtClean="0"/>
              <a:t>Include bias/sensitivity review as part of the item review process</a:t>
            </a:r>
          </a:p>
          <a:p>
            <a:endParaRPr lang="en-GB" dirty="0"/>
          </a:p>
        </p:txBody>
      </p:sp>
      <p:sp>
        <p:nvSpPr>
          <p:cNvPr id="4" name="Date Placeholder 3"/>
          <p:cNvSpPr>
            <a:spLocks noGrp="1"/>
          </p:cNvSpPr>
          <p:nvPr>
            <p:ph type="dt" sz="half" idx="10"/>
          </p:nvPr>
        </p:nvSpPr>
        <p:spPr/>
        <p:txBody>
          <a:bodyPr/>
          <a:lstStyle/>
          <a:p>
            <a:fld id="{84E4122D-D870-4208-AB4F-64DCB94E926E}" type="datetime1">
              <a:rPr lang="en-US" smtClean="0"/>
              <a:pPr/>
              <a:t>3/8/2016</a:t>
            </a:fld>
            <a:endParaRPr lang="en-US" dirty="0"/>
          </a:p>
        </p:txBody>
      </p:sp>
      <p:sp>
        <p:nvSpPr>
          <p:cNvPr id="5" name="Slide Number Placeholder 4"/>
          <p:cNvSpPr>
            <a:spLocks noGrp="1"/>
          </p:cNvSpPr>
          <p:nvPr>
            <p:ph type="sldNum" sz="quarter" idx="12"/>
          </p:nvPr>
        </p:nvSpPr>
        <p:spPr/>
        <p:txBody>
          <a:bodyPr/>
          <a:lstStyle/>
          <a:p>
            <a:fld id="{320DDCCD-3443-445B-9496-1BD3DE62B832}" type="slidenum">
              <a:rPr lang="en-US" smtClean="0"/>
              <a:t>36</a:t>
            </a:fld>
            <a:endParaRPr lang="en-US"/>
          </a:p>
        </p:txBody>
      </p:sp>
    </p:spTree>
    <p:extLst>
      <p:ext uri="{BB962C8B-B14F-4D97-AF65-F5344CB8AC3E}">
        <p14:creationId xmlns:p14="http://schemas.microsoft.com/office/powerpoint/2010/main" val="229622054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4"/>
          <p:cNvSpPr txBox="1">
            <a:spLocks/>
          </p:cNvSpPr>
          <p:nvPr/>
        </p:nvSpPr>
        <p:spPr>
          <a:xfrm>
            <a:off x="0" y="1371600"/>
            <a:ext cx="9144000" cy="5105400"/>
          </a:xfrm>
          <a:prstGeom prst="rect">
            <a:avLst/>
          </a:prstGeom>
          <a:solidFill>
            <a:srgbClr val="FFFFFF">
              <a:alpha val="96863"/>
            </a:srgbClr>
          </a:solidFill>
        </p:spPr>
        <p:txBody>
          <a:bodyPr vert="horz" lIns="548640" tIns="457200" rIns="182880" bIns="182880" rtlCol="0">
            <a:normAutofit/>
          </a:bodyPr>
          <a:lstStyle>
            <a:lvl1pPr marL="460375" indent="-460375" algn="l" defTabSz="914400" rtl="0" eaLnBrk="1" latinLnBrk="0" hangingPunct="1">
              <a:lnSpc>
                <a:spcPct val="90000"/>
              </a:lnSpc>
              <a:spcBef>
                <a:spcPts val="0"/>
              </a:spcBef>
              <a:spcAft>
                <a:spcPts val="600"/>
              </a:spcAft>
              <a:buClr>
                <a:srgbClr val="791D7E"/>
              </a:buClr>
              <a:buSzPct val="150000"/>
              <a:buFont typeface="Arial" panose="020B0604020202020204" pitchFamily="34" charset="0"/>
              <a:buChar char="■"/>
              <a:defRPr sz="3200" kern="1200">
                <a:solidFill>
                  <a:schemeClr val="tx1"/>
                </a:solidFill>
                <a:latin typeface="Century Gothic" panose="020B0502020202020204" pitchFamily="34" charset="0"/>
                <a:ea typeface="+mn-ea"/>
                <a:cs typeface="+mn-cs"/>
              </a:defRPr>
            </a:lvl1pPr>
            <a:lvl2pPr marL="914400" indent="-338138" algn="l" defTabSz="914400" rtl="0" eaLnBrk="1" latinLnBrk="0" hangingPunct="1">
              <a:lnSpc>
                <a:spcPct val="90000"/>
              </a:lnSpc>
              <a:spcBef>
                <a:spcPts val="0"/>
              </a:spcBef>
              <a:spcAft>
                <a:spcPts val="600"/>
              </a:spcAft>
              <a:buClr>
                <a:srgbClr val="E07327"/>
              </a:buClr>
              <a:buSzPct val="100000"/>
              <a:buFont typeface="Wingdings" panose="05000000000000000000" pitchFamily="2" charset="2"/>
              <a:buChar char="§"/>
              <a:defRPr sz="2400" kern="1200" baseline="0">
                <a:solidFill>
                  <a:srgbClr val="E07327"/>
                </a:solidFill>
                <a:latin typeface="Century Gothic" panose="020B0502020202020204" pitchFamily="34" charset="0"/>
                <a:ea typeface="+mn-ea"/>
                <a:cs typeface="+mn-cs"/>
              </a:defRPr>
            </a:lvl2pPr>
            <a:lvl3pPr marL="1201738" indent="-287338" algn="l" defTabSz="914400" rtl="0" eaLnBrk="1" latinLnBrk="0" hangingPunct="1">
              <a:lnSpc>
                <a:spcPct val="90000"/>
              </a:lnSpc>
              <a:spcBef>
                <a:spcPts val="0"/>
              </a:spcBef>
              <a:spcAft>
                <a:spcPts val="600"/>
              </a:spcAft>
              <a:buClr>
                <a:schemeClr val="bg1">
                  <a:lumMod val="65000"/>
                </a:schemeClr>
              </a:buClr>
              <a:buSzPct val="150000"/>
              <a:buFont typeface="Arial" panose="020B0604020202020204" pitchFamily="34" charset="0"/>
              <a:buChar char="-"/>
              <a:defRPr sz="1800" kern="1200">
                <a:solidFill>
                  <a:schemeClr val="bg1">
                    <a:lumMod val="50000"/>
                  </a:schemeClr>
                </a:solidFill>
                <a:latin typeface="Century Gothic" panose="020B05020202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GB" sz="1700" dirty="0"/>
          </a:p>
        </p:txBody>
      </p:sp>
      <p:sp>
        <p:nvSpPr>
          <p:cNvPr id="4" name="Title 3"/>
          <p:cNvSpPr>
            <a:spLocks noGrp="1"/>
          </p:cNvSpPr>
          <p:nvPr>
            <p:ph type="title"/>
          </p:nvPr>
        </p:nvSpPr>
        <p:spPr/>
        <p:txBody>
          <a:bodyPr>
            <a:normAutofit fontScale="90000"/>
          </a:bodyPr>
          <a:lstStyle/>
          <a:p>
            <a:r>
              <a:rPr lang="en-GB" dirty="0" smtClean="0"/>
              <a:t>Style guidelines example − </a:t>
            </a:r>
            <a:br>
              <a:rPr lang="en-GB" dirty="0" smtClean="0"/>
            </a:br>
            <a:r>
              <a:rPr lang="en-GB" dirty="0" smtClean="0"/>
              <a:t>Amenable to accommodations</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9003083"/>
              </p:ext>
            </p:extLst>
          </p:nvPr>
        </p:nvGraphicFramePr>
        <p:xfrm>
          <a:off x="322385" y="2209800"/>
          <a:ext cx="86106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152400" y="1447800"/>
            <a:ext cx="8780585" cy="646331"/>
          </a:xfrm>
          <a:prstGeom prst="rect">
            <a:avLst/>
          </a:prstGeom>
          <a:noFill/>
        </p:spPr>
        <p:txBody>
          <a:bodyPr wrap="square" rtlCol="0">
            <a:spAutoFit/>
          </a:bodyPr>
          <a:lstStyle/>
          <a:p>
            <a:r>
              <a:rPr lang="en-GB" dirty="0" smtClean="0"/>
              <a:t>Which hospital has the lowest average number of </a:t>
            </a:r>
            <a:r>
              <a:rPr lang="en-GB" dirty="0" err="1" smtClean="0"/>
              <a:t>Cesarean</a:t>
            </a:r>
            <a:r>
              <a:rPr lang="en-GB" dirty="0" smtClean="0"/>
              <a:t> sections per 100 births over the three years?</a:t>
            </a:r>
            <a:endParaRPr lang="en-GB" dirty="0"/>
          </a:p>
        </p:txBody>
      </p:sp>
    </p:spTree>
    <p:extLst>
      <p:ext uri="{BB962C8B-B14F-4D97-AF65-F5344CB8AC3E}">
        <p14:creationId xmlns:p14="http://schemas.microsoft.com/office/powerpoint/2010/main" val="122864551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4"/>
          <p:cNvSpPr txBox="1">
            <a:spLocks/>
          </p:cNvSpPr>
          <p:nvPr/>
        </p:nvSpPr>
        <p:spPr>
          <a:xfrm>
            <a:off x="0" y="1371600"/>
            <a:ext cx="9144000" cy="5105400"/>
          </a:xfrm>
          <a:prstGeom prst="rect">
            <a:avLst/>
          </a:prstGeom>
          <a:solidFill>
            <a:srgbClr val="FFFFFF">
              <a:alpha val="96863"/>
            </a:srgbClr>
          </a:solidFill>
        </p:spPr>
        <p:txBody>
          <a:bodyPr vert="horz" lIns="548640" tIns="457200" rIns="182880" bIns="182880" rtlCol="0">
            <a:normAutofit/>
          </a:bodyPr>
          <a:lstStyle>
            <a:lvl1pPr marL="460375" indent="-460375" algn="l" defTabSz="914400" rtl="0" eaLnBrk="1" latinLnBrk="0" hangingPunct="1">
              <a:lnSpc>
                <a:spcPct val="90000"/>
              </a:lnSpc>
              <a:spcBef>
                <a:spcPts val="0"/>
              </a:spcBef>
              <a:spcAft>
                <a:spcPts val="600"/>
              </a:spcAft>
              <a:buClr>
                <a:srgbClr val="791D7E"/>
              </a:buClr>
              <a:buSzPct val="150000"/>
              <a:buFont typeface="Arial" panose="020B0604020202020204" pitchFamily="34" charset="0"/>
              <a:buChar char="■"/>
              <a:defRPr sz="3200" kern="1200">
                <a:solidFill>
                  <a:schemeClr val="tx1"/>
                </a:solidFill>
                <a:latin typeface="Century Gothic" panose="020B0502020202020204" pitchFamily="34" charset="0"/>
                <a:ea typeface="+mn-ea"/>
                <a:cs typeface="+mn-cs"/>
              </a:defRPr>
            </a:lvl1pPr>
            <a:lvl2pPr marL="914400" indent="-338138" algn="l" defTabSz="914400" rtl="0" eaLnBrk="1" latinLnBrk="0" hangingPunct="1">
              <a:lnSpc>
                <a:spcPct val="90000"/>
              </a:lnSpc>
              <a:spcBef>
                <a:spcPts val="0"/>
              </a:spcBef>
              <a:spcAft>
                <a:spcPts val="600"/>
              </a:spcAft>
              <a:buClr>
                <a:srgbClr val="E07327"/>
              </a:buClr>
              <a:buSzPct val="100000"/>
              <a:buFont typeface="Wingdings" panose="05000000000000000000" pitchFamily="2" charset="2"/>
              <a:buChar char="§"/>
              <a:defRPr sz="2400" kern="1200" baseline="0">
                <a:solidFill>
                  <a:srgbClr val="E07327"/>
                </a:solidFill>
                <a:latin typeface="Century Gothic" panose="020B0502020202020204" pitchFamily="34" charset="0"/>
                <a:ea typeface="+mn-ea"/>
                <a:cs typeface="+mn-cs"/>
              </a:defRPr>
            </a:lvl2pPr>
            <a:lvl3pPr marL="1201738" indent="-287338" algn="l" defTabSz="914400" rtl="0" eaLnBrk="1" latinLnBrk="0" hangingPunct="1">
              <a:lnSpc>
                <a:spcPct val="90000"/>
              </a:lnSpc>
              <a:spcBef>
                <a:spcPts val="0"/>
              </a:spcBef>
              <a:spcAft>
                <a:spcPts val="600"/>
              </a:spcAft>
              <a:buClr>
                <a:schemeClr val="bg1">
                  <a:lumMod val="65000"/>
                </a:schemeClr>
              </a:buClr>
              <a:buSzPct val="150000"/>
              <a:buFont typeface="Arial" panose="020B0604020202020204" pitchFamily="34" charset="0"/>
              <a:buChar char="-"/>
              <a:defRPr sz="1800" kern="1200">
                <a:solidFill>
                  <a:schemeClr val="bg1">
                    <a:lumMod val="50000"/>
                  </a:schemeClr>
                </a:solidFill>
                <a:latin typeface="Century Gothic" panose="020B05020202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GB" sz="1700" dirty="0"/>
          </a:p>
        </p:txBody>
      </p:sp>
      <p:sp>
        <p:nvSpPr>
          <p:cNvPr id="4" name="Title 3"/>
          <p:cNvSpPr>
            <a:spLocks noGrp="1"/>
          </p:cNvSpPr>
          <p:nvPr>
            <p:ph type="title"/>
          </p:nvPr>
        </p:nvSpPr>
        <p:spPr/>
        <p:txBody>
          <a:bodyPr>
            <a:normAutofit fontScale="90000"/>
          </a:bodyPr>
          <a:lstStyle/>
          <a:p>
            <a:r>
              <a:rPr lang="en-GB" dirty="0" smtClean="0"/>
              <a:t>Style guidelines example − </a:t>
            </a:r>
            <a:br>
              <a:rPr lang="en-GB" dirty="0" smtClean="0"/>
            </a:br>
            <a:r>
              <a:rPr lang="en-GB" dirty="0" smtClean="0"/>
              <a:t>Amenable to accommodations</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61416300"/>
              </p:ext>
            </p:extLst>
          </p:nvPr>
        </p:nvGraphicFramePr>
        <p:xfrm>
          <a:off x="322385" y="2209800"/>
          <a:ext cx="86106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152400" y="1447800"/>
            <a:ext cx="8780585" cy="646331"/>
          </a:xfrm>
          <a:prstGeom prst="rect">
            <a:avLst/>
          </a:prstGeom>
          <a:noFill/>
        </p:spPr>
        <p:txBody>
          <a:bodyPr wrap="square" rtlCol="0">
            <a:spAutoFit/>
          </a:bodyPr>
          <a:lstStyle/>
          <a:p>
            <a:r>
              <a:rPr lang="en-GB" dirty="0" smtClean="0"/>
              <a:t>Which hospital has the lowest average number of </a:t>
            </a:r>
            <a:r>
              <a:rPr lang="en-GB" dirty="0" err="1" smtClean="0"/>
              <a:t>Cesarean</a:t>
            </a:r>
            <a:r>
              <a:rPr lang="en-GB" dirty="0" smtClean="0"/>
              <a:t> sections per 100 births over the three years?</a:t>
            </a:r>
            <a:endParaRPr lang="en-GB" dirty="0"/>
          </a:p>
        </p:txBody>
      </p:sp>
    </p:spTree>
    <p:extLst>
      <p:ext uri="{BB962C8B-B14F-4D97-AF65-F5344CB8AC3E}">
        <p14:creationId xmlns:p14="http://schemas.microsoft.com/office/powerpoint/2010/main" val="392415873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Style guidelines example –</a:t>
            </a:r>
            <a:br>
              <a:rPr lang="en-GB" dirty="0" smtClean="0"/>
            </a:br>
            <a:r>
              <a:rPr lang="en-GB" dirty="0" smtClean="0"/>
              <a:t>Use of language</a:t>
            </a:r>
            <a:endParaRPr lang="en-GB" dirty="0"/>
          </a:p>
        </p:txBody>
      </p:sp>
      <p:sp>
        <p:nvSpPr>
          <p:cNvPr id="3" name="Content Placeholder 2"/>
          <p:cNvSpPr>
            <a:spLocks noGrp="1"/>
          </p:cNvSpPr>
          <p:nvPr>
            <p:ph idx="1"/>
          </p:nvPr>
        </p:nvSpPr>
        <p:spPr/>
        <p:txBody>
          <a:bodyPr>
            <a:normAutofit fontScale="47500" lnSpcReduction="20000"/>
          </a:bodyPr>
          <a:lstStyle/>
          <a:p>
            <a:r>
              <a:rPr lang="en-GB" sz="4600" dirty="0" smtClean="0"/>
              <a:t>Elizabeth Salinger is the head of the department.</a:t>
            </a:r>
          </a:p>
          <a:p>
            <a:pPr lvl="1"/>
            <a:r>
              <a:rPr lang="en-GB" sz="4600" dirty="0" smtClean="0"/>
              <a:t>Better: Liz is the head of the department.</a:t>
            </a:r>
          </a:p>
          <a:p>
            <a:pPr>
              <a:spcBef>
                <a:spcPts val="600"/>
              </a:spcBef>
            </a:pPr>
            <a:r>
              <a:rPr lang="en-GB" sz="4600" dirty="0" smtClean="0"/>
              <a:t>Most ungulates have common characteristics which include having hooves and primarily eating plant material.</a:t>
            </a:r>
          </a:p>
          <a:p>
            <a:pPr lvl="1"/>
            <a:r>
              <a:rPr lang="en-GB" sz="4600" dirty="0" smtClean="0"/>
              <a:t>Better: Most ungulates have common characteristics. These characteristics include having hooves and being plant eaters.</a:t>
            </a:r>
          </a:p>
          <a:p>
            <a:pPr>
              <a:spcBef>
                <a:spcPts val="600"/>
              </a:spcBef>
            </a:pPr>
            <a:r>
              <a:rPr lang="en-GB" sz="4600" dirty="0" smtClean="0"/>
              <a:t>The object of the game was to get as few points as possible.</a:t>
            </a:r>
          </a:p>
          <a:p>
            <a:pPr lvl="1"/>
            <a:r>
              <a:rPr lang="en-GB" sz="4600" dirty="0" smtClean="0"/>
              <a:t>Better: The purpose of the game was to get as few points as possible.</a:t>
            </a:r>
          </a:p>
          <a:p>
            <a:pPr>
              <a:spcBef>
                <a:spcPts val="600"/>
              </a:spcBef>
            </a:pPr>
            <a:r>
              <a:rPr lang="en-GB" sz="4600" dirty="0" smtClean="0"/>
              <a:t>The quintessential characteristic of an epic hero is courage.</a:t>
            </a:r>
          </a:p>
          <a:p>
            <a:pPr lvl="1"/>
            <a:r>
              <a:rPr lang="en-GB" sz="4600" dirty="0" smtClean="0"/>
              <a:t>Better:  The main characteristic of an epic hero is courage.</a:t>
            </a:r>
          </a:p>
          <a:p>
            <a:endParaRPr lang="en-GB" dirty="0" smtClean="0"/>
          </a:p>
          <a:p>
            <a:endParaRPr lang="en-GB" dirty="0"/>
          </a:p>
        </p:txBody>
      </p:sp>
      <p:sp>
        <p:nvSpPr>
          <p:cNvPr id="4" name="Date Placeholder 3"/>
          <p:cNvSpPr>
            <a:spLocks noGrp="1"/>
          </p:cNvSpPr>
          <p:nvPr>
            <p:ph type="dt" sz="half" idx="10"/>
          </p:nvPr>
        </p:nvSpPr>
        <p:spPr/>
        <p:txBody>
          <a:bodyPr/>
          <a:lstStyle/>
          <a:p>
            <a:fld id="{84E4122D-D870-4208-AB4F-64DCB94E926E}" type="datetime1">
              <a:rPr lang="en-US" smtClean="0"/>
              <a:pPr/>
              <a:t>3/8/2016</a:t>
            </a:fld>
            <a:endParaRPr lang="en-US" dirty="0"/>
          </a:p>
        </p:txBody>
      </p:sp>
      <p:sp>
        <p:nvSpPr>
          <p:cNvPr id="5" name="Slide Number Placeholder 4"/>
          <p:cNvSpPr>
            <a:spLocks noGrp="1"/>
          </p:cNvSpPr>
          <p:nvPr>
            <p:ph type="sldNum" sz="quarter" idx="12"/>
          </p:nvPr>
        </p:nvSpPr>
        <p:spPr/>
        <p:txBody>
          <a:bodyPr/>
          <a:lstStyle/>
          <a:p>
            <a:fld id="{320DDCCD-3443-445B-9496-1BD3DE62B832}" type="slidenum">
              <a:rPr lang="en-US" smtClean="0"/>
              <a:t>39</a:t>
            </a:fld>
            <a:endParaRPr lang="en-US"/>
          </a:p>
        </p:txBody>
      </p:sp>
    </p:spTree>
    <p:extLst>
      <p:ext uri="{BB962C8B-B14F-4D97-AF65-F5344CB8AC3E}">
        <p14:creationId xmlns:p14="http://schemas.microsoft.com/office/powerpoint/2010/main" val="26702110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 Sponsor Overview</a:t>
            </a:r>
            <a:endParaRPr lang="en-US" dirty="0"/>
          </a:p>
        </p:txBody>
      </p:sp>
      <p:sp>
        <p:nvSpPr>
          <p:cNvPr id="3" name="Content Placeholder 2"/>
          <p:cNvSpPr>
            <a:spLocks noGrp="1"/>
          </p:cNvSpPr>
          <p:nvPr>
            <p:ph idx="1"/>
          </p:nvPr>
        </p:nvSpPr>
        <p:spPr>
          <a:xfrm>
            <a:off x="0" y="1371600"/>
            <a:ext cx="9144000" cy="5029200"/>
          </a:xfrm>
        </p:spPr>
        <p:txBody>
          <a:bodyPr>
            <a:normAutofit/>
          </a:bodyPr>
          <a:lstStyle/>
          <a:p>
            <a:r>
              <a:rPr lang="en-US" dirty="0" smtClean="0"/>
              <a:t>ABIM tests approximately 35,000 physicians every year</a:t>
            </a:r>
          </a:p>
          <a:p>
            <a:r>
              <a:rPr lang="en-US" dirty="0" smtClean="0"/>
              <a:t>3 separate test administrations</a:t>
            </a:r>
          </a:p>
          <a:p>
            <a:pPr lvl="1"/>
            <a:r>
              <a:rPr lang="en-US" dirty="0" smtClean="0"/>
              <a:t>Spring </a:t>
            </a:r>
            <a:r>
              <a:rPr lang="en-US" dirty="0" smtClean="0"/>
              <a:t>Maintenance of C</a:t>
            </a:r>
            <a:r>
              <a:rPr lang="en-US" dirty="0" smtClean="0"/>
              <a:t>ertification (MOC) only</a:t>
            </a:r>
            <a:endParaRPr lang="en-US" dirty="0" smtClean="0"/>
          </a:p>
          <a:p>
            <a:pPr lvl="1"/>
            <a:r>
              <a:rPr lang="en-US" dirty="0" smtClean="0"/>
              <a:t>Summer Initial Certification only</a:t>
            </a:r>
          </a:p>
          <a:p>
            <a:pPr lvl="1"/>
            <a:r>
              <a:rPr lang="en-US" dirty="0" smtClean="0"/>
              <a:t>Fall Subspecialty Certification and </a:t>
            </a:r>
            <a:r>
              <a:rPr lang="en-US" dirty="0" smtClean="0"/>
              <a:t>MOC</a:t>
            </a:r>
            <a:endParaRPr lang="en-US" dirty="0" smtClean="0"/>
          </a:p>
          <a:p>
            <a:r>
              <a:rPr lang="en-US" dirty="0" smtClean="0"/>
              <a:t>18 Subspecialties (Card, Rheum, </a:t>
            </a:r>
            <a:r>
              <a:rPr lang="en-US" dirty="0" smtClean="0"/>
              <a:t>etc.)</a:t>
            </a:r>
            <a:endParaRPr lang="en-US" dirty="0" smtClean="0"/>
          </a:p>
          <a:p>
            <a:pPr lvl="1"/>
            <a:r>
              <a:rPr lang="en-US" dirty="0" smtClean="0"/>
              <a:t>36 exam types due to separate Certification </a:t>
            </a:r>
            <a:r>
              <a:rPr lang="en-US" dirty="0" smtClean="0"/>
              <a:t/>
            </a:r>
            <a:br>
              <a:rPr lang="en-US" dirty="0" smtClean="0"/>
            </a:br>
            <a:r>
              <a:rPr lang="en-US" dirty="0" smtClean="0"/>
              <a:t>and MOC exams</a:t>
            </a:r>
            <a:endParaRPr lang="en-US" dirty="0"/>
          </a:p>
        </p:txBody>
      </p:sp>
      <p:sp>
        <p:nvSpPr>
          <p:cNvPr id="4" name="Date Placeholder 3"/>
          <p:cNvSpPr>
            <a:spLocks noGrp="1"/>
          </p:cNvSpPr>
          <p:nvPr>
            <p:ph type="dt" sz="half" idx="10"/>
          </p:nvPr>
        </p:nvSpPr>
        <p:spPr/>
        <p:txBody>
          <a:bodyPr/>
          <a:lstStyle/>
          <a:p>
            <a:r>
              <a:rPr lang="en-US" smtClean="0"/>
              <a:t>12/2/2014</a:t>
            </a:r>
            <a:endParaRPr lang="en-US"/>
          </a:p>
        </p:txBody>
      </p:sp>
      <p:sp>
        <p:nvSpPr>
          <p:cNvPr id="5" name="Slide Number Placeholder 4"/>
          <p:cNvSpPr>
            <a:spLocks noGrp="1"/>
          </p:cNvSpPr>
          <p:nvPr>
            <p:ph type="sldNum" sz="quarter" idx="12"/>
          </p:nvPr>
        </p:nvSpPr>
        <p:spPr/>
        <p:txBody>
          <a:bodyPr/>
          <a:lstStyle/>
          <a:p>
            <a:fld id="{320DDCCD-3443-445B-9496-1BD3DE62B832}" type="slidenum">
              <a:rPr lang="en-US" smtClean="0"/>
              <a:t>4</a:t>
            </a:fld>
            <a:endParaRPr lang="en-US"/>
          </a:p>
        </p:txBody>
      </p:sp>
    </p:spTree>
    <p:extLst>
      <p:ext uri="{BB962C8B-B14F-4D97-AF65-F5344CB8AC3E}">
        <p14:creationId xmlns:p14="http://schemas.microsoft.com/office/powerpoint/2010/main" val="419014469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E4122D-D870-4208-AB4F-64DCB94E926E}" type="datetime1">
              <a:rPr lang="en-US" smtClean="0"/>
              <a:pPr/>
              <a:t>3/8/2016</a:t>
            </a:fld>
            <a:endParaRPr lang="en-US" dirty="0"/>
          </a:p>
        </p:txBody>
      </p:sp>
      <p:sp>
        <p:nvSpPr>
          <p:cNvPr id="5" name="Slide Number Placeholder 4"/>
          <p:cNvSpPr>
            <a:spLocks noGrp="1"/>
          </p:cNvSpPr>
          <p:nvPr>
            <p:ph type="sldNum" sz="quarter" idx="12"/>
          </p:nvPr>
        </p:nvSpPr>
        <p:spPr/>
        <p:txBody>
          <a:bodyPr/>
          <a:lstStyle/>
          <a:p>
            <a:fld id="{320DDCCD-3443-445B-9496-1BD3DE62B832}" type="slidenum">
              <a:rPr lang="en-US" smtClean="0"/>
              <a:t>40</a:t>
            </a:fld>
            <a:endParaRPr lang="en-US"/>
          </a:p>
        </p:txBody>
      </p:sp>
      <p:sp>
        <p:nvSpPr>
          <p:cNvPr id="2" name="Title 1"/>
          <p:cNvSpPr>
            <a:spLocks noGrp="1"/>
          </p:cNvSpPr>
          <p:nvPr>
            <p:ph type="title" idx="4294967295"/>
          </p:nvPr>
        </p:nvSpPr>
        <p:spPr>
          <a:xfrm>
            <a:off x="838200" y="2895600"/>
            <a:ext cx="7543800" cy="730250"/>
          </a:xfrm>
        </p:spPr>
        <p:txBody>
          <a:bodyPr/>
          <a:lstStyle/>
          <a:p>
            <a:pPr algn="ctr"/>
            <a:r>
              <a:rPr lang="en-GB" dirty="0" smtClean="0"/>
              <a:t>Universal design </a:t>
            </a:r>
            <a:br>
              <a:rPr lang="en-GB" dirty="0" smtClean="0"/>
            </a:br>
            <a:r>
              <a:rPr lang="en-GB" dirty="0" smtClean="0"/>
              <a:t>&amp; innovative items</a:t>
            </a:r>
            <a:endParaRPr lang="en-GB" dirty="0"/>
          </a:p>
        </p:txBody>
      </p:sp>
    </p:spTree>
    <p:extLst>
      <p:ext uri="{BB962C8B-B14F-4D97-AF65-F5344CB8AC3E}">
        <p14:creationId xmlns:p14="http://schemas.microsoft.com/office/powerpoint/2010/main" val="40984815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an innovative item?</a:t>
            </a:r>
            <a:endParaRPr lang="en-GB" dirty="0"/>
          </a:p>
        </p:txBody>
      </p:sp>
      <p:sp>
        <p:nvSpPr>
          <p:cNvPr id="3" name="Content Placeholder 2"/>
          <p:cNvSpPr>
            <a:spLocks noGrp="1"/>
          </p:cNvSpPr>
          <p:nvPr>
            <p:ph idx="1"/>
          </p:nvPr>
        </p:nvSpPr>
        <p:spPr/>
        <p:txBody>
          <a:bodyPr>
            <a:normAutofit/>
          </a:bodyPr>
          <a:lstStyle/>
          <a:p>
            <a:pPr>
              <a:lnSpc>
                <a:spcPct val="100000"/>
              </a:lnSpc>
            </a:pPr>
            <a:r>
              <a:rPr lang="en-GB" dirty="0" smtClean="0"/>
              <a:t>An item </a:t>
            </a:r>
            <a:r>
              <a:rPr lang="en-GB" dirty="0"/>
              <a:t>that goes </a:t>
            </a:r>
            <a:r>
              <a:rPr lang="en-US" dirty="0"/>
              <a:t>beyond the “discrete, text-based, multiple-choice format” (Parshall, et al., 2000) </a:t>
            </a:r>
          </a:p>
          <a:p>
            <a:pPr>
              <a:lnSpc>
                <a:spcPct val="100000"/>
              </a:lnSpc>
            </a:pPr>
            <a:r>
              <a:rPr lang="en-US" dirty="0" smtClean="0"/>
              <a:t>Computer-delivered </a:t>
            </a:r>
            <a:r>
              <a:rPr lang="en-US" dirty="0"/>
              <a:t>items that include specialized mechanisms for interacting with and responding to the </a:t>
            </a:r>
            <a:r>
              <a:rPr lang="en-US" dirty="0" smtClean="0"/>
              <a:t>item</a:t>
            </a:r>
            <a:endParaRPr lang="en-US" b="1" dirty="0"/>
          </a:p>
          <a:p>
            <a:endParaRPr lang="en-US" b="1" dirty="0"/>
          </a:p>
          <a:p>
            <a:endParaRPr lang="en-GB" dirty="0"/>
          </a:p>
        </p:txBody>
      </p:sp>
      <p:sp>
        <p:nvSpPr>
          <p:cNvPr id="4" name="Date Placeholder 3"/>
          <p:cNvSpPr>
            <a:spLocks noGrp="1"/>
          </p:cNvSpPr>
          <p:nvPr>
            <p:ph type="dt" sz="half" idx="10"/>
          </p:nvPr>
        </p:nvSpPr>
        <p:spPr/>
        <p:txBody>
          <a:bodyPr/>
          <a:lstStyle/>
          <a:p>
            <a:fld id="{84E4122D-D870-4208-AB4F-64DCB94E926E}" type="datetime1">
              <a:rPr lang="en-US" smtClean="0"/>
              <a:pPr/>
              <a:t>3/8/2016</a:t>
            </a:fld>
            <a:endParaRPr lang="en-US" dirty="0"/>
          </a:p>
        </p:txBody>
      </p:sp>
      <p:sp>
        <p:nvSpPr>
          <p:cNvPr id="5" name="Slide Number Placeholder 4"/>
          <p:cNvSpPr>
            <a:spLocks noGrp="1"/>
          </p:cNvSpPr>
          <p:nvPr>
            <p:ph type="sldNum" sz="quarter" idx="12"/>
          </p:nvPr>
        </p:nvSpPr>
        <p:spPr/>
        <p:txBody>
          <a:bodyPr/>
          <a:lstStyle/>
          <a:p>
            <a:fld id="{320DDCCD-3443-445B-9496-1BD3DE62B832}" type="slidenum">
              <a:rPr lang="en-US" smtClean="0"/>
              <a:t>41</a:t>
            </a:fld>
            <a:endParaRPr lang="en-US" dirty="0"/>
          </a:p>
        </p:txBody>
      </p:sp>
    </p:spTree>
    <p:extLst>
      <p:ext uri="{BB962C8B-B14F-4D97-AF65-F5344CB8AC3E}">
        <p14:creationId xmlns:p14="http://schemas.microsoft.com/office/powerpoint/2010/main" val="146676415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use innovative items?</a:t>
            </a:r>
            <a:endParaRPr lang="en-GB" dirty="0"/>
          </a:p>
        </p:txBody>
      </p:sp>
      <p:sp>
        <p:nvSpPr>
          <p:cNvPr id="3" name="Content Placeholder 2"/>
          <p:cNvSpPr>
            <a:spLocks noGrp="1"/>
          </p:cNvSpPr>
          <p:nvPr>
            <p:ph idx="1"/>
          </p:nvPr>
        </p:nvSpPr>
        <p:spPr/>
        <p:txBody>
          <a:bodyPr/>
          <a:lstStyle/>
          <a:p>
            <a:r>
              <a:rPr lang="en-GB" dirty="0" smtClean="0"/>
              <a:t>To more fully represent the test construct</a:t>
            </a:r>
          </a:p>
          <a:p>
            <a:endParaRPr lang="en-GB" dirty="0" smtClean="0"/>
          </a:p>
          <a:p>
            <a:r>
              <a:rPr lang="en-GB" dirty="0" smtClean="0"/>
              <a:t>To assess greater depths and a broader spectrum of knowledge, skills &amp; abilities than can be done with traditional item types</a:t>
            </a:r>
            <a:endParaRPr lang="en-GB" dirty="0"/>
          </a:p>
        </p:txBody>
      </p:sp>
      <p:sp>
        <p:nvSpPr>
          <p:cNvPr id="4" name="Date Placeholder 3"/>
          <p:cNvSpPr>
            <a:spLocks noGrp="1"/>
          </p:cNvSpPr>
          <p:nvPr>
            <p:ph type="dt" sz="half" idx="10"/>
          </p:nvPr>
        </p:nvSpPr>
        <p:spPr/>
        <p:txBody>
          <a:bodyPr/>
          <a:lstStyle/>
          <a:p>
            <a:fld id="{84E4122D-D870-4208-AB4F-64DCB94E926E}" type="datetime1">
              <a:rPr lang="en-US" smtClean="0"/>
              <a:pPr/>
              <a:t>3/8/2016</a:t>
            </a:fld>
            <a:endParaRPr lang="en-US" dirty="0"/>
          </a:p>
        </p:txBody>
      </p:sp>
      <p:sp>
        <p:nvSpPr>
          <p:cNvPr id="5" name="Slide Number Placeholder 4"/>
          <p:cNvSpPr>
            <a:spLocks noGrp="1"/>
          </p:cNvSpPr>
          <p:nvPr>
            <p:ph type="sldNum" sz="quarter" idx="12"/>
          </p:nvPr>
        </p:nvSpPr>
        <p:spPr/>
        <p:txBody>
          <a:bodyPr/>
          <a:lstStyle/>
          <a:p>
            <a:fld id="{320DDCCD-3443-445B-9496-1BD3DE62B832}" type="slidenum">
              <a:rPr lang="en-US" smtClean="0"/>
              <a:t>42</a:t>
            </a:fld>
            <a:endParaRPr lang="en-US" dirty="0"/>
          </a:p>
        </p:txBody>
      </p:sp>
    </p:spTree>
    <p:extLst>
      <p:ext uri="{BB962C8B-B14F-4D97-AF65-F5344CB8AC3E}">
        <p14:creationId xmlns:p14="http://schemas.microsoft.com/office/powerpoint/2010/main" val="419874739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Universal design of innovative items (Dolan, 2010)</a:t>
            </a:r>
            <a:endParaRPr lang="en-GB" dirty="0"/>
          </a:p>
        </p:txBody>
      </p:sp>
      <p:sp>
        <p:nvSpPr>
          <p:cNvPr id="5" name="Content Placeholder 4"/>
          <p:cNvSpPr>
            <a:spLocks noGrp="1"/>
          </p:cNvSpPr>
          <p:nvPr>
            <p:ph idx="1"/>
          </p:nvPr>
        </p:nvSpPr>
        <p:spPr/>
        <p:txBody>
          <a:bodyPr>
            <a:normAutofit/>
          </a:bodyPr>
          <a:lstStyle/>
          <a:p>
            <a:r>
              <a:rPr lang="en-GB" dirty="0" smtClean="0"/>
              <a:t>Any item is a collection of components.</a:t>
            </a:r>
          </a:p>
          <a:p>
            <a:r>
              <a:rPr lang="en-GB" dirty="0" smtClean="0"/>
              <a:t>Innovative items allow for a greater variety of components:</a:t>
            </a:r>
          </a:p>
          <a:p>
            <a:pPr lvl="1"/>
            <a:r>
              <a:rPr lang="en-GB" dirty="0" smtClean="0"/>
              <a:t>Text</a:t>
            </a:r>
          </a:p>
          <a:p>
            <a:pPr lvl="1"/>
            <a:r>
              <a:rPr lang="en-GB" dirty="0" smtClean="0"/>
              <a:t>Tables</a:t>
            </a:r>
          </a:p>
          <a:p>
            <a:pPr lvl="1"/>
            <a:r>
              <a:rPr lang="en-GB" dirty="0" smtClean="0"/>
              <a:t>Graphs</a:t>
            </a:r>
          </a:p>
          <a:p>
            <a:pPr lvl="1"/>
            <a:r>
              <a:rPr lang="en-GB" dirty="0" smtClean="0"/>
              <a:t>Images</a:t>
            </a:r>
          </a:p>
          <a:p>
            <a:pPr lvl="1"/>
            <a:r>
              <a:rPr lang="en-GB" dirty="0" smtClean="0"/>
              <a:t>Audio</a:t>
            </a:r>
          </a:p>
          <a:p>
            <a:pPr lvl="1"/>
            <a:r>
              <a:rPr lang="en-GB" dirty="0" smtClean="0"/>
              <a:t>Video</a:t>
            </a:r>
          </a:p>
          <a:p>
            <a:pPr lvl="1"/>
            <a:r>
              <a:rPr lang="en-GB" dirty="0" smtClean="0"/>
              <a:t>Animations</a:t>
            </a:r>
          </a:p>
          <a:p>
            <a:pPr lvl="1"/>
            <a:endParaRPr lang="en-GB" dirty="0"/>
          </a:p>
        </p:txBody>
      </p:sp>
      <p:sp>
        <p:nvSpPr>
          <p:cNvPr id="2" name="Date Placeholder 1"/>
          <p:cNvSpPr>
            <a:spLocks noGrp="1"/>
          </p:cNvSpPr>
          <p:nvPr>
            <p:ph type="dt" sz="half" idx="10"/>
          </p:nvPr>
        </p:nvSpPr>
        <p:spPr/>
        <p:txBody>
          <a:bodyPr/>
          <a:lstStyle/>
          <a:p>
            <a:r>
              <a:rPr lang="en-US" dirty="0" smtClean="0"/>
              <a:t>12/2/2014</a:t>
            </a:r>
            <a:endParaRPr lang="en-US" dirty="0"/>
          </a:p>
        </p:txBody>
      </p:sp>
      <p:sp>
        <p:nvSpPr>
          <p:cNvPr id="3" name="Slide Number Placeholder 2"/>
          <p:cNvSpPr>
            <a:spLocks noGrp="1"/>
          </p:cNvSpPr>
          <p:nvPr>
            <p:ph type="sldNum" sz="quarter" idx="12"/>
          </p:nvPr>
        </p:nvSpPr>
        <p:spPr/>
        <p:txBody>
          <a:bodyPr/>
          <a:lstStyle/>
          <a:p>
            <a:fld id="{320DDCCD-3443-445B-9496-1BD3DE62B832}" type="slidenum">
              <a:rPr lang="en-US" smtClean="0"/>
              <a:t>43</a:t>
            </a:fld>
            <a:endParaRPr lang="en-US" dirty="0"/>
          </a:p>
        </p:txBody>
      </p:sp>
    </p:spTree>
    <p:extLst>
      <p:ext uri="{BB962C8B-B14F-4D97-AF65-F5344CB8AC3E}">
        <p14:creationId xmlns:p14="http://schemas.microsoft.com/office/powerpoint/2010/main" val="400443515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Universal design of innovative items (Dolan, 2010)</a:t>
            </a:r>
            <a:endParaRPr lang="en-GB" dirty="0"/>
          </a:p>
        </p:txBody>
      </p:sp>
      <p:sp>
        <p:nvSpPr>
          <p:cNvPr id="5" name="Content Placeholder 4"/>
          <p:cNvSpPr>
            <a:spLocks noGrp="1"/>
          </p:cNvSpPr>
          <p:nvPr>
            <p:ph idx="1"/>
          </p:nvPr>
        </p:nvSpPr>
        <p:spPr/>
        <p:txBody>
          <a:bodyPr>
            <a:normAutofit/>
          </a:bodyPr>
          <a:lstStyle/>
          <a:p>
            <a:r>
              <a:rPr lang="en-GB" dirty="0" smtClean="0"/>
              <a:t>Test takers interact with each component through a variety of processing mechanisms:</a:t>
            </a:r>
          </a:p>
          <a:p>
            <a:pPr lvl="1"/>
            <a:r>
              <a:rPr lang="en-GB" dirty="0" smtClean="0"/>
              <a:t>Perceptual</a:t>
            </a:r>
          </a:p>
          <a:p>
            <a:pPr lvl="1"/>
            <a:r>
              <a:rPr lang="en-GB" dirty="0" smtClean="0"/>
              <a:t>Linguistic</a:t>
            </a:r>
          </a:p>
          <a:p>
            <a:pPr lvl="1"/>
            <a:r>
              <a:rPr lang="en-GB" dirty="0" smtClean="0"/>
              <a:t>Cognitive</a:t>
            </a:r>
          </a:p>
          <a:p>
            <a:pPr lvl="1"/>
            <a:r>
              <a:rPr lang="en-GB" dirty="0" smtClean="0"/>
              <a:t>Motoric</a:t>
            </a:r>
          </a:p>
          <a:p>
            <a:pPr lvl="1"/>
            <a:r>
              <a:rPr lang="en-GB" dirty="0" smtClean="0"/>
              <a:t>Executive</a:t>
            </a:r>
          </a:p>
          <a:p>
            <a:pPr lvl="1"/>
            <a:r>
              <a:rPr lang="en-GB" dirty="0" smtClean="0"/>
              <a:t>Affective</a:t>
            </a:r>
          </a:p>
          <a:p>
            <a:pPr marL="0" indent="0">
              <a:buNone/>
            </a:pPr>
            <a:endParaRPr lang="en-GB" dirty="0" smtClean="0"/>
          </a:p>
        </p:txBody>
      </p:sp>
      <p:sp>
        <p:nvSpPr>
          <p:cNvPr id="2" name="Date Placeholder 1"/>
          <p:cNvSpPr>
            <a:spLocks noGrp="1"/>
          </p:cNvSpPr>
          <p:nvPr>
            <p:ph type="dt" sz="half" idx="10"/>
          </p:nvPr>
        </p:nvSpPr>
        <p:spPr/>
        <p:txBody>
          <a:bodyPr/>
          <a:lstStyle/>
          <a:p>
            <a:r>
              <a:rPr lang="en-US" dirty="0" smtClean="0"/>
              <a:t>12/2/2014</a:t>
            </a:r>
            <a:endParaRPr lang="en-US" dirty="0"/>
          </a:p>
        </p:txBody>
      </p:sp>
      <p:sp>
        <p:nvSpPr>
          <p:cNvPr id="3" name="Slide Number Placeholder 2"/>
          <p:cNvSpPr>
            <a:spLocks noGrp="1"/>
          </p:cNvSpPr>
          <p:nvPr>
            <p:ph type="sldNum" sz="quarter" idx="12"/>
          </p:nvPr>
        </p:nvSpPr>
        <p:spPr/>
        <p:txBody>
          <a:bodyPr/>
          <a:lstStyle/>
          <a:p>
            <a:fld id="{320DDCCD-3443-445B-9496-1BD3DE62B832}" type="slidenum">
              <a:rPr lang="en-US" smtClean="0"/>
              <a:t>44</a:t>
            </a:fld>
            <a:endParaRPr lang="en-US" dirty="0"/>
          </a:p>
        </p:txBody>
      </p:sp>
    </p:spTree>
    <p:extLst>
      <p:ext uri="{BB962C8B-B14F-4D97-AF65-F5344CB8AC3E}">
        <p14:creationId xmlns:p14="http://schemas.microsoft.com/office/powerpoint/2010/main" val="7081209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Universal design of innovative items (Dolan, 2010)</a:t>
            </a:r>
            <a:endParaRPr lang="en-GB" dirty="0"/>
          </a:p>
        </p:txBody>
      </p:sp>
      <p:sp>
        <p:nvSpPr>
          <p:cNvPr id="5" name="Content Placeholder 4"/>
          <p:cNvSpPr>
            <a:spLocks noGrp="1"/>
          </p:cNvSpPr>
          <p:nvPr>
            <p:ph idx="1"/>
          </p:nvPr>
        </p:nvSpPr>
        <p:spPr/>
        <p:txBody>
          <a:bodyPr>
            <a:normAutofit/>
          </a:bodyPr>
          <a:lstStyle/>
          <a:p>
            <a:r>
              <a:rPr lang="en-GB" dirty="0" smtClean="0"/>
              <a:t>Variance results from the interplay of item components and test taker processing.</a:t>
            </a:r>
          </a:p>
          <a:p>
            <a:r>
              <a:rPr lang="en-GB" dirty="0" smtClean="0"/>
              <a:t>Variances related to the target KSAs contribute to valid score interpretation.</a:t>
            </a:r>
          </a:p>
          <a:p>
            <a:r>
              <a:rPr lang="en-GB" dirty="0" smtClean="0"/>
              <a:t>Variances not related to the target KSAs create construct-irrelevant variance (CIV).</a:t>
            </a:r>
          </a:p>
          <a:p>
            <a:pPr marL="0" indent="0">
              <a:buNone/>
            </a:pPr>
            <a:endParaRPr lang="en-GB" dirty="0" smtClean="0"/>
          </a:p>
        </p:txBody>
      </p:sp>
      <p:sp>
        <p:nvSpPr>
          <p:cNvPr id="2" name="Date Placeholder 1"/>
          <p:cNvSpPr>
            <a:spLocks noGrp="1"/>
          </p:cNvSpPr>
          <p:nvPr>
            <p:ph type="dt" sz="half" idx="10"/>
          </p:nvPr>
        </p:nvSpPr>
        <p:spPr/>
        <p:txBody>
          <a:bodyPr/>
          <a:lstStyle/>
          <a:p>
            <a:r>
              <a:rPr lang="en-US" dirty="0" smtClean="0"/>
              <a:t>12/2/2014</a:t>
            </a:r>
            <a:endParaRPr lang="en-US" dirty="0"/>
          </a:p>
        </p:txBody>
      </p:sp>
      <p:sp>
        <p:nvSpPr>
          <p:cNvPr id="3" name="Slide Number Placeholder 2"/>
          <p:cNvSpPr>
            <a:spLocks noGrp="1"/>
          </p:cNvSpPr>
          <p:nvPr>
            <p:ph type="sldNum" sz="quarter" idx="12"/>
          </p:nvPr>
        </p:nvSpPr>
        <p:spPr/>
        <p:txBody>
          <a:bodyPr/>
          <a:lstStyle/>
          <a:p>
            <a:fld id="{320DDCCD-3443-445B-9496-1BD3DE62B832}" type="slidenum">
              <a:rPr lang="en-US" smtClean="0"/>
              <a:t>45</a:t>
            </a:fld>
            <a:endParaRPr lang="en-US" dirty="0"/>
          </a:p>
        </p:txBody>
      </p:sp>
    </p:spTree>
    <p:extLst>
      <p:ext uri="{BB962C8B-B14F-4D97-AF65-F5344CB8AC3E}">
        <p14:creationId xmlns:p14="http://schemas.microsoft.com/office/powerpoint/2010/main" val="343898662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Universal design of innovative items (Dolan, 2010)</a:t>
            </a:r>
            <a:endParaRPr lang="en-GB" dirty="0"/>
          </a:p>
        </p:txBody>
      </p:sp>
      <p:sp>
        <p:nvSpPr>
          <p:cNvPr id="5" name="Content Placeholder 4"/>
          <p:cNvSpPr>
            <a:spLocks noGrp="1"/>
          </p:cNvSpPr>
          <p:nvPr>
            <p:ph idx="1"/>
          </p:nvPr>
        </p:nvSpPr>
        <p:spPr/>
        <p:txBody>
          <a:bodyPr>
            <a:normAutofit/>
          </a:bodyPr>
          <a:lstStyle/>
          <a:p>
            <a:r>
              <a:rPr lang="en-GB" dirty="0" smtClean="0"/>
              <a:t>Consider design options for innovative items which minimize CIV measurement.</a:t>
            </a:r>
          </a:p>
          <a:p>
            <a:pPr marL="457200" indent="0">
              <a:spcAft>
                <a:spcPts val="0"/>
              </a:spcAft>
              <a:buNone/>
            </a:pPr>
            <a:r>
              <a:rPr lang="en-GB" sz="2200" b="1" dirty="0" smtClean="0"/>
              <a:t>Examples:</a:t>
            </a:r>
          </a:p>
        </p:txBody>
      </p:sp>
      <p:sp>
        <p:nvSpPr>
          <p:cNvPr id="2" name="Date Placeholder 1"/>
          <p:cNvSpPr>
            <a:spLocks noGrp="1"/>
          </p:cNvSpPr>
          <p:nvPr>
            <p:ph type="dt" sz="half" idx="10"/>
          </p:nvPr>
        </p:nvSpPr>
        <p:spPr/>
        <p:txBody>
          <a:bodyPr/>
          <a:lstStyle/>
          <a:p>
            <a:r>
              <a:rPr lang="en-US" dirty="0" smtClean="0"/>
              <a:t>12/2/2014</a:t>
            </a:r>
            <a:endParaRPr lang="en-US" dirty="0"/>
          </a:p>
        </p:txBody>
      </p:sp>
      <p:sp>
        <p:nvSpPr>
          <p:cNvPr id="3" name="Slide Number Placeholder 2"/>
          <p:cNvSpPr>
            <a:spLocks noGrp="1"/>
          </p:cNvSpPr>
          <p:nvPr>
            <p:ph type="sldNum" sz="quarter" idx="12"/>
          </p:nvPr>
        </p:nvSpPr>
        <p:spPr/>
        <p:txBody>
          <a:bodyPr/>
          <a:lstStyle/>
          <a:p>
            <a:fld id="{320DDCCD-3443-445B-9496-1BD3DE62B832}" type="slidenum">
              <a:rPr lang="en-US" smtClean="0"/>
              <a:t>46</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764128470"/>
              </p:ext>
            </p:extLst>
          </p:nvPr>
        </p:nvGraphicFramePr>
        <p:xfrm>
          <a:off x="914400" y="3200400"/>
          <a:ext cx="7865164" cy="2936240"/>
        </p:xfrm>
        <a:graphic>
          <a:graphicData uri="http://schemas.openxmlformats.org/drawingml/2006/table">
            <a:tbl>
              <a:tblPr firstRow="1" bandRow="1">
                <a:tableStyleId>{00A15C55-8517-42AA-B614-E9B94910E393}</a:tableStyleId>
              </a:tblPr>
              <a:tblGrid>
                <a:gridCol w="1966291"/>
                <a:gridCol w="1966291"/>
                <a:gridCol w="1966291"/>
                <a:gridCol w="1966291"/>
              </a:tblGrid>
              <a:tr h="370840">
                <a:tc>
                  <a:txBody>
                    <a:bodyPr/>
                    <a:lstStyle/>
                    <a:p>
                      <a:r>
                        <a:rPr lang="en-GB" dirty="0" smtClean="0"/>
                        <a:t>Item component</a:t>
                      </a:r>
                      <a:endParaRPr lang="en-GB" dirty="0"/>
                    </a:p>
                  </a:txBody>
                  <a:tcPr/>
                </a:tc>
                <a:tc>
                  <a:txBody>
                    <a:bodyPr/>
                    <a:lstStyle/>
                    <a:p>
                      <a:r>
                        <a:rPr lang="en-GB" dirty="0" smtClean="0"/>
                        <a:t>Processing</a:t>
                      </a:r>
                      <a:endParaRPr lang="en-GB" dirty="0"/>
                    </a:p>
                  </a:txBody>
                  <a:tcPr/>
                </a:tc>
                <a:tc>
                  <a:txBody>
                    <a:bodyPr/>
                    <a:lstStyle/>
                    <a:p>
                      <a:r>
                        <a:rPr lang="en-GB" dirty="0" smtClean="0"/>
                        <a:t>Ancillary KSA</a:t>
                      </a:r>
                      <a:endParaRPr lang="en-GB" dirty="0"/>
                    </a:p>
                  </a:txBody>
                  <a:tcPr/>
                </a:tc>
                <a:tc>
                  <a:txBody>
                    <a:bodyPr/>
                    <a:lstStyle/>
                    <a:p>
                      <a:r>
                        <a:rPr lang="en-GB" dirty="0" smtClean="0"/>
                        <a:t>Design</a:t>
                      </a:r>
                      <a:r>
                        <a:rPr lang="en-GB" baseline="0" dirty="0" smtClean="0"/>
                        <a:t> option to address CIV</a:t>
                      </a:r>
                      <a:endParaRPr lang="en-GB" dirty="0"/>
                    </a:p>
                  </a:txBody>
                  <a:tcPr/>
                </a:tc>
              </a:tr>
              <a:tr h="370840">
                <a:tc>
                  <a:txBody>
                    <a:bodyPr/>
                    <a:lstStyle/>
                    <a:p>
                      <a:r>
                        <a:rPr lang="en-GB" dirty="0" smtClean="0"/>
                        <a:t>Text</a:t>
                      </a:r>
                      <a:endParaRPr lang="en-GB" dirty="0"/>
                    </a:p>
                  </a:txBody>
                  <a:tcPr/>
                </a:tc>
                <a:tc>
                  <a:txBody>
                    <a:bodyPr/>
                    <a:lstStyle/>
                    <a:p>
                      <a:r>
                        <a:rPr lang="en-GB" dirty="0" smtClean="0"/>
                        <a:t>Linguistic</a:t>
                      </a:r>
                      <a:endParaRPr lang="en-GB" dirty="0"/>
                    </a:p>
                  </a:txBody>
                  <a:tcPr/>
                </a:tc>
                <a:tc>
                  <a:txBody>
                    <a:bodyPr/>
                    <a:lstStyle/>
                    <a:p>
                      <a:r>
                        <a:rPr lang="en-GB" dirty="0" smtClean="0"/>
                        <a:t>Vocabulary</a:t>
                      </a:r>
                      <a:endParaRPr lang="en-GB" dirty="0"/>
                    </a:p>
                  </a:txBody>
                  <a:tcPr/>
                </a:tc>
                <a:tc>
                  <a:txBody>
                    <a:bodyPr/>
                    <a:lstStyle/>
                    <a:p>
                      <a:r>
                        <a:rPr lang="en-GB" dirty="0" smtClean="0"/>
                        <a:t>Vocabulary</a:t>
                      </a:r>
                      <a:r>
                        <a:rPr lang="en-GB" baseline="0" dirty="0" smtClean="0"/>
                        <a:t> lists</a:t>
                      </a:r>
                      <a:endParaRPr lang="en-GB" dirty="0"/>
                    </a:p>
                  </a:txBody>
                  <a:tcPr/>
                </a:tc>
              </a:tr>
              <a:tr h="370840">
                <a:tc>
                  <a:txBody>
                    <a:bodyPr/>
                    <a:lstStyle/>
                    <a:p>
                      <a:r>
                        <a:rPr lang="en-GB" dirty="0" smtClean="0"/>
                        <a:t>Text</a:t>
                      </a:r>
                      <a:r>
                        <a:rPr lang="en-GB" baseline="0" dirty="0" smtClean="0"/>
                        <a:t> (calculations)</a:t>
                      </a:r>
                      <a:endParaRPr lang="en-GB" dirty="0"/>
                    </a:p>
                  </a:txBody>
                  <a:tcPr/>
                </a:tc>
                <a:tc>
                  <a:txBody>
                    <a:bodyPr/>
                    <a:lstStyle/>
                    <a:p>
                      <a:r>
                        <a:rPr lang="en-GB" dirty="0" smtClean="0"/>
                        <a:t>Cognitive</a:t>
                      </a:r>
                      <a:endParaRPr lang="en-GB" dirty="0"/>
                    </a:p>
                  </a:txBody>
                  <a:tcPr/>
                </a:tc>
                <a:tc>
                  <a:txBody>
                    <a:bodyPr/>
                    <a:lstStyle/>
                    <a:p>
                      <a:r>
                        <a:rPr lang="en-GB" dirty="0" smtClean="0"/>
                        <a:t>Background knowledge</a:t>
                      </a:r>
                      <a:endParaRPr lang="en-GB" dirty="0"/>
                    </a:p>
                  </a:txBody>
                  <a:tcPr/>
                </a:tc>
                <a:tc>
                  <a:txBody>
                    <a:bodyPr/>
                    <a:lstStyle/>
                    <a:p>
                      <a:r>
                        <a:rPr lang="en-GB" dirty="0" smtClean="0"/>
                        <a:t>Formulae</a:t>
                      </a:r>
                      <a:r>
                        <a:rPr lang="en-GB" baseline="0" dirty="0" smtClean="0"/>
                        <a:t> sheets</a:t>
                      </a:r>
                      <a:endParaRPr lang="en-GB" dirty="0"/>
                    </a:p>
                  </a:txBody>
                  <a:tcPr/>
                </a:tc>
              </a:tr>
              <a:tr h="370840">
                <a:tc>
                  <a:txBody>
                    <a:bodyPr/>
                    <a:lstStyle/>
                    <a:p>
                      <a:r>
                        <a:rPr lang="en-GB" dirty="0" smtClean="0"/>
                        <a:t>Graphs</a:t>
                      </a:r>
                      <a:endParaRPr lang="en-GB" dirty="0"/>
                    </a:p>
                  </a:txBody>
                  <a:tcPr/>
                </a:tc>
                <a:tc>
                  <a:txBody>
                    <a:bodyPr/>
                    <a:lstStyle/>
                    <a:p>
                      <a:r>
                        <a:rPr lang="en-GB" dirty="0" smtClean="0"/>
                        <a:t>Perceptual</a:t>
                      </a:r>
                      <a:endParaRPr lang="en-GB" dirty="0"/>
                    </a:p>
                  </a:txBody>
                  <a:tcPr/>
                </a:tc>
                <a:tc>
                  <a:txBody>
                    <a:bodyPr/>
                    <a:lstStyle/>
                    <a:p>
                      <a:r>
                        <a:rPr lang="en-GB" dirty="0" smtClean="0"/>
                        <a:t>Color perception</a:t>
                      </a:r>
                      <a:endParaRPr lang="en-GB" dirty="0"/>
                    </a:p>
                  </a:txBody>
                  <a:tcPr/>
                </a:tc>
                <a:tc>
                  <a:txBody>
                    <a:bodyPr/>
                    <a:lstStyle/>
                    <a:p>
                      <a:r>
                        <a:rPr lang="en-GB" dirty="0" smtClean="0"/>
                        <a:t>Avoid</a:t>
                      </a:r>
                      <a:r>
                        <a:rPr lang="en-GB" baseline="0" dirty="0" smtClean="0"/>
                        <a:t> common color-blindness combinations</a:t>
                      </a:r>
                      <a:endParaRPr lang="en-GB" dirty="0"/>
                    </a:p>
                  </a:txBody>
                  <a:tcPr/>
                </a:tc>
              </a:tr>
              <a:tr h="370840">
                <a:tc>
                  <a:txBody>
                    <a:bodyPr/>
                    <a:lstStyle/>
                    <a:p>
                      <a:r>
                        <a:rPr lang="en-GB" dirty="0" smtClean="0"/>
                        <a:t>Video</a:t>
                      </a:r>
                      <a:endParaRPr lang="en-GB" dirty="0"/>
                    </a:p>
                  </a:txBody>
                  <a:tcPr/>
                </a:tc>
                <a:tc>
                  <a:txBody>
                    <a:bodyPr/>
                    <a:lstStyle/>
                    <a:p>
                      <a:r>
                        <a:rPr lang="en-GB" dirty="0" smtClean="0"/>
                        <a:t>Executive</a:t>
                      </a:r>
                      <a:endParaRPr lang="en-GB" dirty="0"/>
                    </a:p>
                  </a:txBody>
                  <a:tcPr/>
                </a:tc>
                <a:tc>
                  <a:txBody>
                    <a:bodyPr/>
                    <a:lstStyle/>
                    <a:p>
                      <a:r>
                        <a:rPr lang="en-GB" dirty="0" smtClean="0"/>
                        <a:t>Working memory</a:t>
                      </a:r>
                      <a:endParaRPr lang="en-GB" dirty="0"/>
                    </a:p>
                  </a:txBody>
                  <a:tcPr/>
                </a:tc>
                <a:tc>
                  <a:txBody>
                    <a:bodyPr/>
                    <a:lstStyle/>
                    <a:p>
                      <a:r>
                        <a:rPr lang="en-GB" dirty="0" smtClean="0"/>
                        <a:t>Note-taking</a:t>
                      </a:r>
                      <a:r>
                        <a:rPr lang="en-GB" baseline="0" dirty="0" smtClean="0"/>
                        <a:t> tools</a:t>
                      </a:r>
                      <a:endParaRPr lang="en-GB" dirty="0"/>
                    </a:p>
                  </a:txBody>
                  <a:tcPr/>
                </a:tc>
              </a:tr>
            </a:tbl>
          </a:graphicData>
        </a:graphic>
      </p:graphicFrame>
    </p:spTree>
    <p:extLst>
      <p:ext uri="{BB962C8B-B14F-4D97-AF65-F5344CB8AC3E}">
        <p14:creationId xmlns:p14="http://schemas.microsoft.com/office/powerpoint/2010/main" val="178580528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Item design</a:t>
            </a:r>
            <a:endParaRPr lang="en-GB" dirty="0"/>
          </a:p>
        </p:txBody>
      </p:sp>
      <p:sp>
        <p:nvSpPr>
          <p:cNvPr id="3" name="Content Placeholder 2"/>
          <p:cNvSpPr>
            <a:spLocks noGrp="1"/>
          </p:cNvSpPr>
          <p:nvPr>
            <p:ph idx="1"/>
          </p:nvPr>
        </p:nvSpPr>
        <p:spPr/>
        <p:txBody>
          <a:bodyPr/>
          <a:lstStyle/>
          <a:p>
            <a:pPr marL="0" indent="0" algn="ctr">
              <a:buNone/>
            </a:pPr>
            <a:r>
              <a:rPr lang="en-GB" sz="2400" dirty="0" smtClean="0"/>
              <a:t>Universal design for computer-based testing (UD-CBT) guidelines (Dolan, et al., 2010)</a:t>
            </a:r>
          </a:p>
          <a:p>
            <a:pPr lvl="1"/>
            <a:endParaRPr lang="en-GB" dirty="0"/>
          </a:p>
        </p:txBody>
      </p:sp>
      <p:sp>
        <p:nvSpPr>
          <p:cNvPr id="4" name="Date Placeholder 3"/>
          <p:cNvSpPr>
            <a:spLocks noGrp="1"/>
          </p:cNvSpPr>
          <p:nvPr>
            <p:ph type="dt" sz="half" idx="10"/>
          </p:nvPr>
        </p:nvSpPr>
        <p:spPr/>
        <p:txBody>
          <a:bodyPr/>
          <a:lstStyle/>
          <a:p>
            <a:fld id="{84E4122D-D870-4208-AB4F-64DCB94E926E}" type="datetime1">
              <a:rPr lang="en-US" smtClean="0"/>
              <a:pPr/>
              <a:t>3/8/2016</a:t>
            </a:fld>
            <a:endParaRPr lang="en-US" dirty="0"/>
          </a:p>
        </p:txBody>
      </p:sp>
      <p:sp>
        <p:nvSpPr>
          <p:cNvPr id="5" name="Slide Number Placeholder 4"/>
          <p:cNvSpPr>
            <a:spLocks noGrp="1"/>
          </p:cNvSpPr>
          <p:nvPr>
            <p:ph type="sldNum" sz="quarter" idx="12"/>
          </p:nvPr>
        </p:nvSpPr>
        <p:spPr/>
        <p:txBody>
          <a:bodyPr/>
          <a:lstStyle/>
          <a:p>
            <a:fld id="{320DDCCD-3443-445B-9496-1BD3DE62B832}" type="slidenum">
              <a:rPr lang="en-US" smtClean="0"/>
              <a:t>47</a:t>
            </a:fld>
            <a:endParaRPr lang="en-US" dirty="0"/>
          </a:p>
        </p:txBody>
      </p:sp>
      <p:graphicFrame>
        <p:nvGraphicFramePr>
          <p:cNvPr id="6" name="Diagram 5"/>
          <p:cNvGraphicFramePr/>
          <p:nvPr>
            <p:extLst>
              <p:ext uri="{D42A27DB-BD31-4B8C-83A1-F6EECF244321}">
                <p14:modId xmlns:p14="http://schemas.microsoft.com/office/powerpoint/2010/main" val="1924862589"/>
              </p:ext>
            </p:extLst>
          </p:nvPr>
        </p:nvGraphicFramePr>
        <p:xfrm>
          <a:off x="1371600" y="24892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0355862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Usability studies</a:t>
            </a:r>
            <a:endParaRPr lang="en-GB" dirty="0"/>
          </a:p>
        </p:txBody>
      </p:sp>
      <p:sp>
        <p:nvSpPr>
          <p:cNvPr id="3" name="Content Placeholder 2"/>
          <p:cNvSpPr>
            <a:spLocks noGrp="1"/>
          </p:cNvSpPr>
          <p:nvPr>
            <p:ph idx="1"/>
          </p:nvPr>
        </p:nvSpPr>
        <p:spPr/>
        <p:txBody>
          <a:bodyPr/>
          <a:lstStyle/>
          <a:p>
            <a:r>
              <a:rPr lang="en-GB" dirty="0" smtClean="0"/>
              <a:t>Think aloud methods/cognitive labs</a:t>
            </a:r>
          </a:p>
          <a:p>
            <a:r>
              <a:rPr lang="en-GB" dirty="0" smtClean="0"/>
              <a:t>Conduct at different points in the development cycle</a:t>
            </a:r>
          </a:p>
          <a:p>
            <a:pPr lvl="1"/>
            <a:r>
              <a:rPr lang="en-GB" dirty="0" smtClean="0"/>
              <a:t>Early-stage using lower fidelity prototypes</a:t>
            </a:r>
          </a:p>
          <a:p>
            <a:pPr lvl="1"/>
            <a:r>
              <a:rPr lang="en-GB" dirty="0" smtClean="0"/>
              <a:t>Late-stage using higher fidelity prototypes</a:t>
            </a:r>
          </a:p>
          <a:p>
            <a:r>
              <a:rPr lang="en-GB" dirty="0" smtClean="0"/>
              <a:t>Involve subjects that represent the target population, where possible</a:t>
            </a:r>
          </a:p>
        </p:txBody>
      </p:sp>
      <p:sp>
        <p:nvSpPr>
          <p:cNvPr id="4" name="Date Placeholder 3"/>
          <p:cNvSpPr>
            <a:spLocks noGrp="1"/>
          </p:cNvSpPr>
          <p:nvPr>
            <p:ph type="dt" sz="half" idx="10"/>
          </p:nvPr>
        </p:nvSpPr>
        <p:spPr/>
        <p:txBody>
          <a:bodyPr/>
          <a:lstStyle/>
          <a:p>
            <a:fld id="{84E4122D-D870-4208-AB4F-64DCB94E926E}" type="datetime1">
              <a:rPr lang="en-US" smtClean="0"/>
              <a:pPr/>
              <a:t>3/8/2016</a:t>
            </a:fld>
            <a:endParaRPr lang="en-US" dirty="0"/>
          </a:p>
        </p:txBody>
      </p:sp>
      <p:sp>
        <p:nvSpPr>
          <p:cNvPr id="5" name="Slide Number Placeholder 4"/>
          <p:cNvSpPr>
            <a:spLocks noGrp="1"/>
          </p:cNvSpPr>
          <p:nvPr>
            <p:ph type="sldNum" sz="quarter" idx="12"/>
          </p:nvPr>
        </p:nvSpPr>
        <p:spPr/>
        <p:txBody>
          <a:bodyPr/>
          <a:lstStyle/>
          <a:p>
            <a:fld id="{320DDCCD-3443-445B-9496-1BD3DE62B832}" type="slidenum">
              <a:rPr lang="en-US" smtClean="0"/>
              <a:t>48</a:t>
            </a:fld>
            <a:endParaRPr lang="en-US" dirty="0"/>
          </a:p>
        </p:txBody>
      </p:sp>
    </p:spTree>
    <p:extLst>
      <p:ext uri="{BB962C8B-B14F-4D97-AF65-F5344CB8AC3E}">
        <p14:creationId xmlns:p14="http://schemas.microsoft.com/office/powerpoint/2010/main" val="281647770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Item templates</a:t>
            </a:r>
            <a:endParaRPr lang="en-GB" dirty="0"/>
          </a:p>
        </p:txBody>
      </p:sp>
      <p:sp>
        <p:nvSpPr>
          <p:cNvPr id="3" name="Content Placeholder 2"/>
          <p:cNvSpPr>
            <a:spLocks noGrp="1"/>
          </p:cNvSpPr>
          <p:nvPr>
            <p:ph idx="1"/>
          </p:nvPr>
        </p:nvSpPr>
        <p:spPr/>
        <p:txBody>
          <a:bodyPr/>
          <a:lstStyle/>
          <a:p>
            <a:r>
              <a:rPr lang="en-GB" dirty="0" smtClean="0"/>
              <a:t>Identify static and dynamic item elements</a:t>
            </a:r>
          </a:p>
          <a:p>
            <a:r>
              <a:rPr lang="en-GB" dirty="0" smtClean="0"/>
              <a:t>Constrain the variability each individual item author can contribute</a:t>
            </a:r>
          </a:p>
          <a:p>
            <a:r>
              <a:rPr lang="en-GB" dirty="0" smtClean="0"/>
              <a:t>Create a uniform user experience</a:t>
            </a:r>
          </a:p>
          <a:p>
            <a:r>
              <a:rPr lang="en-GB" dirty="0" smtClean="0"/>
              <a:t>Provide a means for item creation consistent with universal design principles</a:t>
            </a:r>
            <a:endParaRPr lang="en-GB" dirty="0"/>
          </a:p>
        </p:txBody>
      </p:sp>
      <p:sp>
        <p:nvSpPr>
          <p:cNvPr id="4" name="Date Placeholder 3"/>
          <p:cNvSpPr>
            <a:spLocks noGrp="1"/>
          </p:cNvSpPr>
          <p:nvPr>
            <p:ph type="dt" sz="half" idx="10"/>
          </p:nvPr>
        </p:nvSpPr>
        <p:spPr/>
        <p:txBody>
          <a:bodyPr/>
          <a:lstStyle/>
          <a:p>
            <a:fld id="{84E4122D-D870-4208-AB4F-64DCB94E926E}" type="datetime1">
              <a:rPr lang="en-US" smtClean="0"/>
              <a:pPr/>
              <a:t>3/8/2016</a:t>
            </a:fld>
            <a:endParaRPr lang="en-US" dirty="0"/>
          </a:p>
        </p:txBody>
      </p:sp>
      <p:sp>
        <p:nvSpPr>
          <p:cNvPr id="5" name="Slide Number Placeholder 4"/>
          <p:cNvSpPr>
            <a:spLocks noGrp="1"/>
          </p:cNvSpPr>
          <p:nvPr>
            <p:ph type="sldNum" sz="quarter" idx="12"/>
          </p:nvPr>
        </p:nvSpPr>
        <p:spPr/>
        <p:txBody>
          <a:bodyPr/>
          <a:lstStyle/>
          <a:p>
            <a:fld id="{320DDCCD-3443-445B-9496-1BD3DE62B832}" type="slidenum">
              <a:rPr lang="en-US" smtClean="0"/>
              <a:t>49</a:t>
            </a:fld>
            <a:endParaRPr lang="en-US" dirty="0"/>
          </a:p>
        </p:txBody>
      </p:sp>
    </p:spTree>
    <p:extLst>
      <p:ext uri="{BB962C8B-B14F-4D97-AF65-F5344CB8AC3E}">
        <p14:creationId xmlns:p14="http://schemas.microsoft.com/office/powerpoint/2010/main" val="21302901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 Sponsor Overview</a:t>
            </a:r>
            <a:endParaRPr lang="en-US" dirty="0"/>
          </a:p>
        </p:txBody>
      </p:sp>
      <p:sp>
        <p:nvSpPr>
          <p:cNvPr id="3" name="Content Placeholder 2"/>
          <p:cNvSpPr>
            <a:spLocks noGrp="1"/>
          </p:cNvSpPr>
          <p:nvPr>
            <p:ph idx="1"/>
          </p:nvPr>
        </p:nvSpPr>
        <p:spPr>
          <a:xfrm>
            <a:off x="0" y="1371600"/>
            <a:ext cx="9144000" cy="5029200"/>
          </a:xfrm>
        </p:spPr>
        <p:txBody>
          <a:bodyPr>
            <a:normAutofit/>
          </a:bodyPr>
          <a:lstStyle/>
          <a:p>
            <a:r>
              <a:rPr lang="en-US" dirty="0" smtClean="0"/>
              <a:t>Approximately 1 percent of physicians receive any type of accommodation per year  </a:t>
            </a:r>
          </a:p>
          <a:p>
            <a:pPr lvl="1"/>
            <a:r>
              <a:rPr lang="en-US" dirty="0" smtClean="0"/>
              <a:t>307 in 2015</a:t>
            </a:r>
          </a:p>
          <a:p>
            <a:r>
              <a:rPr lang="en-US" dirty="0" smtClean="0"/>
              <a:t>Typical process for accommodations</a:t>
            </a:r>
          </a:p>
          <a:p>
            <a:pPr lvl="1"/>
            <a:r>
              <a:rPr lang="en-US" dirty="0" smtClean="0"/>
              <a:t>Physician applies for accommodation by application deadline</a:t>
            </a:r>
          </a:p>
          <a:p>
            <a:pPr lvl="1"/>
            <a:r>
              <a:rPr lang="en-US" dirty="0" smtClean="0"/>
              <a:t>Application is reviewed by staff and consultants</a:t>
            </a:r>
          </a:p>
          <a:p>
            <a:pPr lvl="1"/>
            <a:r>
              <a:rPr lang="en-US" dirty="0" smtClean="0"/>
              <a:t>Application is denied or approved</a:t>
            </a:r>
          </a:p>
          <a:p>
            <a:pPr lvl="1"/>
            <a:r>
              <a:rPr lang="en-US" dirty="0" smtClean="0"/>
              <a:t>Exam containing accommodation is created</a:t>
            </a:r>
            <a:endParaRPr lang="en-US" dirty="0"/>
          </a:p>
        </p:txBody>
      </p:sp>
      <p:sp>
        <p:nvSpPr>
          <p:cNvPr id="4" name="Date Placeholder 3"/>
          <p:cNvSpPr>
            <a:spLocks noGrp="1"/>
          </p:cNvSpPr>
          <p:nvPr>
            <p:ph type="dt" sz="half" idx="10"/>
          </p:nvPr>
        </p:nvSpPr>
        <p:spPr/>
        <p:txBody>
          <a:bodyPr/>
          <a:lstStyle/>
          <a:p>
            <a:r>
              <a:rPr lang="en-US" smtClean="0"/>
              <a:t>12/2/2014</a:t>
            </a:r>
            <a:endParaRPr lang="en-US"/>
          </a:p>
        </p:txBody>
      </p:sp>
      <p:sp>
        <p:nvSpPr>
          <p:cNvPr id="5" name="Slide Number Placeholder 4"/>
          <p:cNvSpPr>
            <a:spLocks noGrp="1"/>
          </p:cNvSpPr>
          <p:nvPr>
            <p:ph type="sldNum" sz="quarter" idx="12"/>
          </p:nvPr>
        </p:nvSpPr>
        <p:spPr/>
        <p:txBody>
          <a:bodyPr/>
          <a:lstStyle/>
          <a:p>
            <a:fld id="{320DDCCD-3443-445B-9496-1BD3DE62B832}" type="slidenum">
              <a:rPr lang="en-US" smtClean="0"/>
              <a:t>5</a:t>
            </a:fld>
            <a:endParaRPr lang="en-US"/>
          </a:p>
        </p:txBody>
      </p:sp>
    </p:spTree>
    <p:extLst>
      <p:ext uri="{BB962C8B-B14F-4D97-AF65-F5344CB8AC3E}">
        <p14:creationId xmlns:p14="http://schemas.microsoft.com/office/powerpoint/2010/main" val="353324613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endParaRPr lang="en-GB" dirty="0" smtClean="0"/>
          </a:p>
          <a:p>
            <a:pPr marL="0" indent="0">
              <a:buNone/>
            </a:pPr>
            <a:r>
              <a:rPr lang="en-GB" dirty="0" smtClean="0"/>
              <a:t>In </a:t>
            </a:r>
            <a:r>
              <a:rPr lang="en-GB" dirty="0"/>
              <a:t>the broad context of item writing and test development, ensuring test accessibility is a simple exercise of employing best practice.</a:t>
            </a:r>
          </a:p>
          <a:p>
            <a:pPr marL="0" indent="0" algn="r">
              <a:buNone/>
            </a:pPr>
            <a:r>
              <a:rPr lang="en-GB" dirty="0"/>
              <a:t>~Rodriguez, 2011, p. 202</a:t>
            </a:r>
          </a:p>
          <a:p>
            <a:endParaRPr lang="en-GB" dirty="0"/>
          </a:p>
        </p:txBody>
      </p:sp>
      <p:sp>
        <p:nvSpPr>
          <p:cNvPr id="3" name="Date Placeholder 2"/>
          <p:cNvSpPr>
            <a:spLocks noGrp="1"/>
          </p:cNvSpPr>
          <p:nvPr>
            <p:ph type="dt" sz="half" idx="10"/>
          </p:nvPr>
        </p:nvSpPr>
        <p:spPr/>
        <p:txBody>
          <a:bodyPr/>
          <a:lstStyle/>
          <a:p>
            <a:fld id="{DC64D7AF-18ED-4A5A-BE2E-361C5A4745AC}" type="datetime1">
              <a:rPr lang="en-US" smtClean="0"/>
              <a:pPr/>
              <a:t>3/8/2016</a:t>
            </a:fld>
            <a:endParaRPr lang="en-US" dirty="0"/>
          </a:p>
        </p:txBody>
      </p:sp>
      <p:sp>
        <p:nvSpPr>
          <p:cNvPr id="4" name="Slide Number Placeholder 3"/>
          <p:cNvSpPr>
            <a:spLocks noGrp="1"/>
          </p:cNvSpPr>
          <p:nvPr>
            <p:ph type="sldNum" sz="quarter" idx="12"/>
          </p:nvPr>
        </p:nvSpPr>
        <p:spPr/>
        <p:txBody>
          <a:bodyPr/>
          <a:lstStyle/>
          <a:p>
            <a:fld id="{320DDCCD-3443-445B-9496-1BD3DE62B832}" type="slidenum">
              <a:rPr lang="en-US" smtClean="0"/>
              <a:t>50</a:t>
            </a:fld>
            <a:endParaRPr lang="en-US" dirty="0"/>
          </a:p>
        </p:txBody>
      </p:sp>
    </p:spTree>
    <p:extLst>
      <p:ext uri="{BB962C8B-B14F-4D97-AF65-F5344CB8AC3E}">
        <p14:creationId xmlns:p14="http://schemas.microsoft.com/office/powerpoint/2010/main" val="311606107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normAutofit fontScale="55000" lnSpcReduction="20000"/>
          </a:bodyPr>
          <a:lstStyle/>
          <a:p>
            <a:endParaRPr lang="en-GB" dirty="0" smtClean="0"/>
          </a:p>
          <a:p>
            <a:r>
              <a:rPr lang="en-GB" dirty="0" smtClean="0"/>
              <a:t>Dolan, et al. (October, 2010). Universal design for computer-based testing (UD-CBT) guidelines. Retrieved 3 March 2016 from </a:t>
            </a:r>
            <a:r>
              <a:rPr lang="en-GB" dirty="0" smtClean="0">
                <a:hlinkClick r:id="rId3"/>
              </a:rPr>
              <a:t>www.pearsonassessments.com/udcbt</a:t>
            </a:r>
            <a:r>
              <a:rPr lang="en-GB" dirty="0" smtClean="0"/>
              <a:t> .</a:t>
            </a:r>
          </a:p>
          <a:p>
            <a:r>
              <a:rPr lang="en-GB" dirty="0" smtClean="0"/>
              <a:t>Elliott, S.N., Kettler, R.J., Beddow, P.A., Kurz, A. (Eds.)(2011).  </a:t>
            </a:r>
            <a:r>
              <a:rPr lang="en-GB" i="1" dirty="0" smtClean="0"/>
              <a:t>Handbook of Accessible Achievement Tests for All Students</a:t>
            </a:r>
            <a:r>
              <a:rPr lang="en-GB" dirty="0" smtClean="0"/>
              <a:t>. New York: Springer.</a:t>
            </a:r>
          </a:p>
          <a:p>
            <a:r>
              <a:rPr lang="en-GB" dirty="0"/>
              <a:t>Johnstone, C., Altman, J., &amp; </a:t>
            </a:r>
            <a:r>
              <a:rPr lang="en-GB" dirty="0" err="1"/>
              <a:t>Thurlow</a:t>
            </a:r>
            <a:r>
              <a:rPr lang="en-GB" dirty="0"/>
              <a:t>, M. (2006). </a:t>
            </a:r>
            <a:r>
              <a:rPr lang="en-GB" i="1" dirty="0"/>
              <a:t>A State Guide to the Development of Universally Designed Assessments</a:t>
            </a:r>
            <a:r>
              <a:rPr lang="en-GB" dirty="0"/>
              <a:t>. Minneapolis, MN: University of Minnesota, National </a:t>
            </a:r>
            <a:r>
              <a:rPr lang="en-GB" dirty="0" err="1"/>
              <a:t>Center</a:t>
            </a:r>
            <a:r>
              <a:rPr lang="en-GB" dirty="0"/>
              <a:t> on Educational Outcomes. Retrieved February 23, 2016 from </a:t>
            </a:r>
            <a:r>
              <a:rPr lang="en-GB" dirty="0">
                <a:hlinkClick r:id="rId4"/>
              </a:rPr>
              <a:t>http://www.cehd.umn.edu/nceo/OnlinePubs/StateGuideUD/UDmanual.pdf</a:t>
            </a:r>
            <a:endParaRPr lang="en-GB" dirty="0"/>
          </a:p>
          <a:p>
            <a:r>
              <a:rPr lang="da-DK" dirty="0"/>
              <a:t>Mislevy, R. J., Hamel, L., Fried, R., Gaffney, T., Haertel, G., Hafter, A., et al. (2003). </a:t>
            </a:r>
            <a:r>
              <a:rPr lang="da-DK" i="1" dirty="0" smtClean="0"/>
              <a:t>Design </a:t>
            </a:r>
            <a:r>
              <a:rPr lang="en-GB" i="1" dirty="0" smtClean="0"/>
              <a:t>patterns </a:t>
            </a:r>
            <a:r>
              <a:rPr lang="en-GB" i="1" dirty="0"/>
              <a:t>for assessing science inquiry </a:t>
            </a:r>
            <a:r>
              <a:rPr lang="en-GB" dirty="0"/>
              <a:t>(Principled Assessment Designs for </a:t>
            </a:r>
            <a:r>
              <a:rPr lang="en-GB" dirty="0" smtClean="0"/>
              <a:t>Inquiry [PADI</a:t>
            </a:r>
            <a:r>
              <a:rPr lang="en-GB" dirty="0"/>
              <a:t>] Technical Rep. No. 1). Menlo Park, CA: SRI International.</a:t>
            </a:r>
            <a:endParaRPr lang="en-GB" dirty="0" smtClean="0"/>
          </a:p>
          <a:p>
            <a:r>
              <a:rPr lang="en-GB" dirty="0" smtClean="0"/>
              <a:t>Thompson</a:t>
            </a:r>
            <a:r>
              <a:rPr lang="en-GB" dirty="0"/>
              <a:t>, S. J., Johnstone, C. J., &amp; </a:t>
            </a:r>
            <a:r>
              <a:rPr lang="en-GB" dirty="0" err="1"/>
              <a:t>Thurlow</a:t>
            </a:r>
            <a:r>
              <a:rPr lang="en-GB" dirty="0"/>
              <a:t>, M. L. (</a:t>
            </a:r>
            <a:r>
              <a:rPr lang="en-GB" dirty="0" smtClean="0"/>
              <a:t>2002).</a:t>
            </a:r>
            <a:r>
              <a:rPr lang="en-GB" dirty="0"/>
              <a:t> </a:t>
            </a:r>
            <a:r>
              <a:rPr lang="en-GB" i="1" dirty="0"/>
              <a:t>Universal design applied to large scale assessments </a:t>
            </a:r>
            <a:r>
              <a:rPr lang="en-GB" dirty="0"/>
              <a:t>(Synthesis Report 44). Minneapolis, MN: University of Minnesota, National </a:t>
            </a:r>
            <a:r>
              <a:rPr lang="en-GB" dirty="0" err="1"/>
              <a:t>Center</a:t>
            </a:r>
            <a:r>
              <a:rPr lang="en-GB" dirty="0"/>
              <a:t> on Educational Outcomes. </a:t>
            </a:r>
            <a:endParaRPr lang="en-GB" dirty="0" smtClean="0"/>
          </a:p>
          <a:p>
            <a:endParaRPr lang="en-GB" dirty="0"/>
          </a:p>
          <a:p>
            <a:endParaRPr lang="en-GB" dirty="0"/>
          </a:p>
        </p:txBody>
      </p:sp>
      <p:sp>
        <p:nvSpPr>
          <p:cNvPr id="4" name="Date Placeholder 3"/>
          <p:cNvSpPr>
            <a:spLocks noGrp="1"/>
          </p:cNvSpPr>
          <p:nvPr>
            <p:ph type="dt" sz="half" idx="10"/>
          </p:nvPr>
        </p:nvSpPr>
        <p:spPr/>
        <p:txBody>
          <a:bodyPr/>
          <a:lstStyle/>
          <a:p>
            <a:fld id="{84E4122D-D870-4208-AB4F-64DCB94E926E}" type="datetime1">
              <a:rPr lang="en-US" smtClean="0"/>
              <a:pPr/>
              <a:t>3/8/2016</a:t>
            </a:fld>
            <a:endParaRPr lang="en-US" dirty="0"/>
          </a:p>
        </p:txBody>
      </p:sp>
      <p:sp>
        <p:nvSpPr>
          <p:cNvPr id="5" name="Slide Number Placeholder 4"/>
          <p:cNvSpPr>
            <a:spLocks noGrp="1"/>
          </p:cNvSpPr>
          <p:nvPr>
            <p:ph type="sldNum" sz="quarter" idx="12"/>
          </p:nvPr>
        </p:nvSpPr>
        <p:spPr/>
        <p:txBody>
          <a:bodyPr/>
          <a:lstStyle/>
          <a:p>
            <a:fld id="{320DDCCD-3443-445B-9496-1BD3DE62B832}" type="slidenum">
              <a:rPr lang="en-US" smtClean="0"/>
              <a:t>51</a:t>
            </a:fld>
            <a:endParaRPr lang="en-US"/>
          </a:p>
        </p:txBody>
      </p:sp>
    </p:spTree>
    <p:extLst>
      <p:ext uri="{BB962C8B-B14F-4D97-AF65-F5344CB8AC3E}">
        <p14:creationId xmlns:p14="http://schemas.microsoft.com/office/powerpoint/2010/main" val="23058497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a:xfrm>
            <a:off x="226158" y="1524000"/>
            <a:ext cx="8689242" cy="5029200"/>
          </a:xfrm>
        </p:spPr>
        <p:txBody>
          <a:bodyPr>
            <a:normAutofit lnSpcReduction="10000"/>
          </a:bodyPr>
          <a:lstStyle/>
          <a:p>
            <a:r>
              <a:rPr lang="en-US" dirty="0" smtClean="0"/>
              <a:t>Cynthia G. Parshall, PhD</a:t>
            </a:r>
          </a:p>
          <a:p>
            <a:pPr lvl="1"/>
            <a:r>
              <a:rPr lang="en-US" b="1" dirty="0" smtClean="0"/>
              <a:t>Measurement Consultant, Touchstone Consulting</a:t>
            </a:r>
          </a:p>
          <a:p>
            <a:pPr lvl="1"/>
            <a:r>
              <a:rPr lang="en-US" dirty="0" err="1" smtClean="0">
                <a:hlinkClick r:id="rId2"/>
              </a:rPr>
              <a:t>CParshall@Touchstone.Consulting</a:t>
            </a:r>
            <a:r>
              <a:rPr lang="en-US" dirty="0" smtClean="0"/>
              <a:t> </a:t>
            </a:r>
          </a:p>
          <a:p>
            <a:endParaRPr lang="en-US" dirty="0" smtClean="0"/>
          </a:p>
          <a:p>
            <a:r>
              <a:rPr lang="en-US" dirty="0" smtClean="0"/>
              <a:t>Belinda Brunner</a:t>
            </a:r>
          </a:p>
          <a:p>
            <a:pPr lvl="1"/>
            <a:r>
              <a:rPr lang="en-US" b="1" dirty="0"/>
              <a:t>Test Development </a:t>
            </a:r>
            <a:r>
              <a:rPr lang="en-US" b="1" dirty="0" smtClean="0"/>
              <a:t>Strategist</a:t>
            </a:r>
            <a:r>
              <a:rPr lang="en-US" b="1" dirty="0"/>
              <a:t>, Pearson </a:t>
            </a:r>
            <a:r>
              <a:rPr lang="en-US" b="1" dirty="0" smtClean="0"/>
              <a:t>VUE</a:t>
            </a:r>
          </a:p>
          <a:p>
            <a:pPr lvl="1"/>
            <a:r>
              <a:rPr lang="en-US" dirty="0" smtClean="0">
                <a:hlinkClick r:id="rId3"/>
              </a:rPr>
              <a:t>Belinda.Brunner@Pearson.com</a:t>
            </a:r>
            <a:r>
              <a:rPr lang="en-US" dirty="0" smtClean="0"/>
              <a:t> </a:t>
            </a:r>
          </a:p>
          <a:p>
            <a:endParaRPr lang="en-US" dirty="0" smtClean="0"/>
          </a:p>
          <a:p>
            <a:r>
              <a:rPr lang="en-US" dirty="0" smtClean="0"/>
              <a:t>Dwan Bovell</a:t>
            </a:r>
          </a:p>
          <a:p>
            <a:pPr lvl="1"/>
            <a:r>
              <a:rPr lang="en-US" b="1" dirty="0"/>
              <a:t>Director, Exam Administration, </a:t>
            </a:r>
            <a:r>
              <a:rPr lang="en-US" b="1" dirty="0" smtClean="0"/>
              <a:t>ABIM</a:t>
            </a:r>
          </a:p>
          <a:p>
            <a:pPr lvl="1"/>
            <a:r>
              <a:rPr lang="en-US" dirty="0" smtClean="0">
                <a:hlinkClick r:id="rId4"/>
              </a:rPr>
              <a:t>DBovell@ABIM.ORG</a:t>
            </a:r>
            <a:r>
              <a:rPr lang="en-US" dirty="0" smtClean="0"/>
              <a:t> </a:t>
            </a:r>
            <a:endParaRPr lang="en-US" dirty="0"/>
          </a:p>
          <a:p>
            <a:pPr lvl="1"/>
            <a:endParaRPr lang="en-US" dirty="0"/>
          </a:p>
        </p:txBody>
      </p:sp>
    </p:spTree>
    <p:extLst>
      <p:ext uri="{BB962C8B-B14F-4D97-AF65-F5344CB8AC3E}">
        <p14:creationId xmlns:p14="http://schemas.microsoft.com/office/powerpoint/2010/main" val="7561362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 Sponsor Overview</a:t>
            </a:r>
            <a:endParaRPr lang="en-US" dirty="0"/>
          </a:p>
        </p:txBody>
      </p:sp>
      <p:sp>
        <p:nvSpPr>
          <p:cNvPr id="3" name="Content Placeholder 2"/>
          <p:cNvSpPr>
            <a:spLocks noGrp="1"/>
          </p:cNvSpPr>
          <p:nvPr>
            <p:ph idx="1"/>
          </p:nvPr>
        </p:nvSpPr>
        <p:spPr>
          <a:xfrm>
            <a:off x="0" y="1371600"/>
            <a:ext cx="9144000" cy="5029200"/>
          </a:xfrm>
        </p:spPr>
        <p:txBody>
          <a:bodyPr>
            <a:normAutofit/>
          </a:bodyPr>
          <a:lstStyle/>
          <a:p>
            <a:r>
              <a:rPr lang="en-US" dirty="0" smtClean="0"/>
              <a:t>Commonly approved accommodations</a:t>
            </a:r>
          </a:p>
          <a:p>
            <a:pPr lvl="1"/>
            <a:r>
              <a:rPr lang="en-US" dirty="0" smtClean="0"/>
              <a:t>Additional </a:t>
            </a:r>
            <a:r>
              <a:rPr lang="en-US" dirty="0"/>
              <a:t>testing </a:t>
            </a:r>
            <a:r>
              <a:rPr lang="en-US" dirty="0" smtClean="0"/>
              <a:t>time; </a:t>
            </a:r>
            <a:r>
              <a:rPr lang="en-US" dirty="0"/>
              <a:t>Extra break time; Large-font exam </a:t>
            </a:r>
            <a:r>
              <a:rPr lang="en-US" dirty="0" smtClean="0"/>
              <a:t>materials; </a:t>
            </a:r>
            <a:r>
              <a:rPr lang="en-US" dirty="0"/>
              <a:t>Separate testing </a:t>
            </a:r>
            <a:r>
              <a:rPr lang="en-US" dirty="0" smtClean="0"/>
              <a:t>room, Trackball mouse; Custom </a:t>
            </a:r>
            <a:r>
              <a:rPr lang="en-US" dirty="0"/>
              <a:t>testing schedule; </a:t>
            </a:r>
            <a:endParaRPr lang="en-US" dirty="0" smtClean="0"/>
          </a:p>
          <a:p>
            <a:pPr lvl="1"/>
            <a:r>
              <a:rPr lang="en-US" dirty="0" smtClean="0"/>
              <a:t>Anti-glare </a:t>
            </a:r>
            <a:r>
              <a:rPr lang="en-US" dirty="0"/>
              <a:t>computer </a:t>
            </a:r>
            <a:r>
              <a:rPr lang="en-US" dirty="0" smtClean="0"/>
              <a:t>screen; Left-handed </a:t>
            </a:r>
            <a:r>
              <a:rPr lang="en-US" dirty="0"/>
              <a:t>mouse </a:t>
            </a:r>
            <a:r>
              <a:rPr lang="en-US" dirty="0" smtClean="0"/>
              <a:t>set-up; </a:t>
            </a:r>
          </a:p>
          <a:p>
            <a:pPr lvl="1"/>
            <a:r>
              <a:rPr lang="en-US" dirty="0" smtClean="0"/>
              <a:t>Permission </a:t>
            </a:r>
            <a:r>
              <a:rPr lang="en-US" dirty="0"/>
              <a:t>to have and use diabetic </a:t>
            </a:r>
            <a:r>
              <a:rPr lang="en-US" dirty="0" smtClean="0"/>
              <a:t>supplies; </a:t>
            </a:r>
          </a:p>
          <a:p>
            <a:pPr lvl="1"/>
            <a:r>
              <a:rPr lang="en-US" dirty="0" smtClean="0"/>
              <a:t>Permission </a:t>
            </a:r>
            <a:r>
              <a:rPr lang="en-US" dirty="0"/>
              <a:t>to have and use light provisions, including water in a spill-proof bottle and/or a small </a:t>
            </a:r>
            <a:r>
              <a:rPr lang="en-US" dirty="0" smtClean="0"/>
              <a:t>snack</a:t>
            </a:r>
          </a:p>
          <a:p>
            <a:pPr lvl="1"/>
            <a:r>
              <a:rPr lang="en-US" dirty="0" smtClean="0"/>
              <a:t>Portable </a:t>
            </a:r>
            <a:r>
              <a:rPr lang="en-US" dirty="0"/>
              <a:t>air </a:t>
            </a:r>
            <a:r>
              <a:rPr lang="en-US" dirty="0" smtClean="0"/>
              <a:t>supply; Prescribed medication</a:t>
            </a:r>
          </a:p>
        </p:txBody>
      </p:sp>
      <p:sp>
        <p:nvSpPr>
          <p:cNvPr id="4" name="Date Placeholder 3"/>
          <p:cNvSpPr>
            <a:spLocks noGrp="1"/>
          </p:cNvSpPr>
          <p:nvPr>
            <p:ph type="dt" sz="half" idx="10"/>
          </p:nvPr>
        </p:nvSpPr>
        <p:spPr/>
        <p:txBody>
          <a:bodyPr/>
          <a:lstStyle/>
          <a:p>
            <a:r>
              <a:rPr lang="en-US" smtClean="0"/>
              <a:t>12/2/2014</a:t>
            </a:r>
            <a:endParaRPr lang="en-US"/>
          </a:p>
        </p:txBody>
      </p:sp>
      <p:sp>
        <p:nvSpPr>
          <p:cNvPr id="5" name="Slide Number Placeholder 4"/>
          <p:cNvSpPr>
            <a:spLocks noGrp="1"/>
          </p:cNvSpPr>
          <p:nvPr>
            <p:ph type="sldNum" sz="quarter" idx="12"/>
          </p:nvPr>
        </p:nvSpPr>
        <p:spPr/>
        <p:txBody>
          <a:bodyPr/>
          <a:lstStyle/>
          <a:p>
            <a:fld id="{320DDCCD-3443-445B-9496-1BD3DE62B832}" type="slidenum">
              <a:rPr lang="en-US" smtClean="0"/>
              <a:t>6</a:t>
            </a:fld>
            <a:endParaRPr lang="en-US"/>
          </a:p>
        </p:txBody>
      </p:sp>
    </p:spTree>
    <p:extLst>
      <p:ext uri="{BB962C8B-B14F-4D97-AF65-F5344CB8AC3E}">
        <p14:creationId xmlns:p14="http://schemas.microsoft.com/office/powerpoint/2010/main" val="1440490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accommodated exams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47902230"/>
              </p:ext>
            </p:extLst>
          </p:nvPr>
        </p:nvGraphicFramePr>
        <p:xfrm>
          <a:off x="141024" y="1521728"/>
          <a:ext cx="8839200" cy="4724399"/>
        </p:xfrm>
        <a:graphic>
          <a:graphicData uri="http://schemas.openxmlformats.org/drawingml/2006/table">
            <a:tbl>
              <a:tblPr firstRow="1" bandRow="1">
                <a:tableStyleId>{5C22544A-7EE6-4342-B048-85BDC9FD1C3A}</a:tableStyleId>
              </a:tblPr>
              <a:tblGrid>
                <a:gridCol w="4419600"/>
                <a:gridCol w="4419600"/>
              </a:tblGrid>
              <a:tr h="390354">
                <a:tc>
                  <a:txBody>
                    <a:bodyPr/>
                    <a:lstStyle/>
                    <a:p>
                      <a:pPr marL="0" marR="0" algn="l">
                        <a:lnSpc>
                          <a:spcPts val="1800"/>
                        </a:lnSpc>
                        <a:spcBef>
                          <a:spcPts val="0"/>
                        </a:spcBef>
                        <a:spcAft>
                          <a:spcPts val="0"/>
                        </a:spcAft>
                      </a:pPr>
                      <a:endParaRPr lang="en-US" sz="1200" dirty="0">
                        <a:effectLst/>
                        <a:latin typeface="Times New Roman"/>
                        <a:ea typeface="Times New Roman"/>
                      </a:endParaRPr>
                    </a:p>
                  </a:txBody>
                  <a:tcPr marL="68580" marR="68580" marT="0" marB="0" anchor="ctr"/>
                </a:tc>
                <a:tc>
                  <a:txBody>
                    <a:bodyPr/>
                    <a:lstStyle/>
                    <a:p>
                      <a:endParaRPr lang="en-US" dirty="0"/>
                    </a:p>
                  </a:txBody>
                  <a:tcPr/>
                </a:tc>
              </a:tr>
              <a:tr h="422883">
                <a:tc>
                  <a:txBody>
                    <a:bodyPr/>
                    <a:lstStyle/>
                    <a:p>
                      <a:pPr marL="0" marR="0" indent="0" algn="l" defTabSz="914400" rtl="0" eaLnBrk="1" fontAlgn="auto" latinLnBrk="0" hangingPunct="1">
                        <a:lnSpc>
                          <a:spcPts val="1800"/>
                        </a:lnSpc>
                        <a:spcBef>
                          <a:spcPts val="0"/>
                        </a:spcBef>
                        <a:spcAft>
                          <a:spcPts val="0"/>
                        </a:spcAft>
                        <a:buClrTx/>
                        <a:buSzTx/>
                        <a:buFontTx/>
                        <a:buNone/>
                        <a:tabLst/>
                        <a:defRPr/>
                      </a:pPr>
                      <a:r>
                        <a:rPr lang="en-US" sz="1800" dirty="0" smtClean="0">
                          <a:effectLst/>
                          <a:latin typeface="Arial" panose="020B0604020202020204" pitchFamily="34" charset="0"/>
                          <a:ea typeface="Times New Roman"/>
                          <a:cs typeface="Arial" panose="020B0604020202020204" pitchFamily="34" charset="0"/>
                        </a:rPr>
                        <a:t>Double time</a:t>
                      </a:r>
                      <a:endParaRPr lang="en-US" sz="18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ffectLst/>
                          <a:latin typeface="Arial" panose="020B0604020202020204" pitchFamily="34" charset="0"/>
                          <a:ea typeface="Times New Roman"/>
                          <a:cs typeface="Arial" panose="020B0604020202020204" pitchFamily="34" charset="0"/>
                        </a:rPr>
                        <a:t>Double time, large print</a:t>
                      </a:r>
                      <a:endParaRPr lang="en-US" sz="1800" dirty="0">
                        <a:latin typeface="Arial" panose="020B0604020202020204" pitchFamily="34" charset="0"/>
                        <a:cs typeface="Arial" panose="020B0604020202020204" pitchFamily="34" charset="0"/>
                      </a:endParaRPr>
                    </a:p>
                  </a:txBody>
                  <a:tcPr/>
                </a:tc>
              </a:tr>
              <a:tr h="406619">
                <a:tc>
                  <a:txBody>
                    <a:bodyPr/>
                    <a:lstStyle/>
                    <a:p>
                      <a:pPr marL="0" marR="0" indent="0" algn="l" defTabSz="914400" rtl="0" eaLnBrk="1" fontAlgn="auto" latinLnBrk="0" hangingPunct="1">
                        <a:lnSpc>
                          <a:spcPts val="1800"/>
                        </a:lnSpc>
                        <a:spcBef>
                          <a:spcPts val="0"/>
                        </a:spcBef>
                        <a:spcAft>
                          <a:spcPts val="0"/>
                        </a:spcAft>
                        <a:buClrTx/>
                        <a:buSzTx/>
                        <a:buFontTx/>
                        <a:buNone/>
                        <a:tabLst/>
                        <a:defRPr/>
                      </a:pPr>
                      <a:r>
                        <a:rPr lang="en-US" sz="1800" dirty="0" smtClean="0">
                          <a:effectLst/>
                          <a:latin typeface="Arial" panose="020B0604020202020204" pitchFamily="34" charset="0"/>
                          <a:ea typeface="Times New Roman"/>
                          <a:cs typeface="Arial" panose="020B0604020202020204" pitchFamily="34" charset="0"/>
                        </a:rPr>
                        <a:t>Large print only</a:t>
                      </a: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ffectLst/>
                          <a:latin typeface="Arial" panose="020B0604020202020204" pitchFamily="34" charset="0"/>
                          <a:ea typeface="Times New Roman"/>
                          <a:cs typeface="Arial" panose="020B0604020202020204" pitchFamily="34" charset="0"/>
                        </a:rPr>
                        <a:t>Extra break time</a:t>
                      </a:r>
                      <a:endParaRPr lang="en-US" sz="1800" dirty="0">
                        <a:latin typeface="Arial" panose="020B0604020202020204" pitchFamily="34" charset="0"/>
                        <a:cs typeface="Arial" panose="020B0604020202020204" pitchFamily="34" charset="0"/>
                      </a:endParaRPr>
                    </a:p>
                  </a:txBody>
                  <a:tcPr/>
                </a:tc>
              </a:tr>
              <a:tr h="487942">
                <a:tc>
                  <a:txBody>
                    <a:bodyPr/>
                    <a:lstStyle/>
                    <a:p>
                      <a:pPr marL="0" marR="0" algn="l">
                        <a:lnSpc>
                          <a:spcPts val="1800"/>
                        </a:lnSpc>
                        <a:spcBef>
                          <a:spcPts val="0"/>
                        </a:spcBef>
                        <a:spcAft>
                          <a:spcPts val="0"/>
                        </a:spcAft>
                      </a:pPr>
                      <a:r>
                        <a:rPr lang="en-US" sz="1800" dirty="0">
                          <a:effectLst/>
                          <a:latin typeface="Arial" panose="020B0604020202020204" pitchFamily="34" charset="0"/>
                          <a:ea typeface="Times New Roman"/>
                          <a:cs typeface="Arial" panose="020B0604020202020204" pitchFamily="34" charset="0"/>
                        </a:rPr>
                        <a:t>1 module per day - double time</a:t>
                      </a: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ffectLst/>
                          <a:latin typeface="Arial" panose="020B0604020202020204" pitchFamily="34" charset="0"/>
                          <a:ea typeface="Times New Roman"/>
                          <a:cs typeface="Arial" panose="020B0604020202020204" pitchFamily="34" charset="0"/>
                        </a:rPr>
                        <a:t>Additional break time</a:t>
                      </a:r>
                      <a:endParaRPr lang="en-US" sz="1800" dirty="0">
                        <a:latin typeface="Arial" panose="020B0604020202020204" pitchFamily="34" charset="0"/>
                        <a:cs typeface="Arial" panose="020B0604020202020204" pitchFamily="34" charset="0"/>
                      </a:endParaRPr>
                    </a:p>
                  </a:txBody>
                  <a:tcPr/>
                </a:tc>
              </a:tr>
              <a:tr h="406619">
                <a:tc>
                  <a:txBody>
                    <a:bodyPr/>
                    <a:lstStyle/>
                    <a:p>
                      <a:pPr marL="0" marR="0" indent="0" algn="l" defTabSz="914400" rtl="0" eaLnBrk="1" fontAlgn="auto" latinLnBrk="0" hangingPunct="1">
                        <a:lnSpc>
                          <a:spcPts val="1800"/>
                        </a:lnSpc>
                        <a:spcBef>
                          <a:spcPts val="0"/>
                        </a:spcBef>
                        <a:spcAft>
                          <a:spcPts val="0"/>
                        </a:spcAft>
                        <a:buClrTx/>
                        <a:buSzTx/>
                        <a:buFontTx/>
                        <a:buNone/>
                        <a:tabLst/>
                        <a:defRPr/>
                      </a:pPr>
                      <a:r>
                        <a:rPr lang="en-US" sz="1800" dirty="0" smtClean="0">
                          <a:effectLst/>
                          <a:latin typeface="Arial" panose="020B0604020202020204" pitchFamily="34" charset="0"/>
                          <a:ea typeface="Times New Roman"/>
                          <a:cs typeface="Arial" panose="020B0604020202020204" pitchFamily="34" charset="0"/>
                        </a:rPr>
                        <a:t>1 module per day - extra break time</a:t>
                      </a:r>
                      <a:endParaRPr lang="en-US" sz="18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ffectLst/>
                          <a:latin typeface="Arial" panose="020B0604020202020204" pitchFamily="34" charset="0"/>
                          <a:ea typeface="Times New Roman"/>
                          <a:cs typeface="Arial" panose="020B0604020202020204" pitchFamily="34" charset="0"/>
                        </a:rPr>
                        <a:t>2 modules per day - extra break time</a:t>
                      </a:r>
                      <a:endParaRPr lang="en-US" sz="1800" dirty="0">
                        <a:latin typeface="Arial" panose="020B0604020202020204" pitchFamily="34" charset="0"/>
                        <a:cs typeface="Arial" panose="020B0604020202020204" pitchFamily="34" charset="0"/>
                      </a:endParaRPr>
                    </a:p>
                  </a:txBody>
                  <a:tcPr/>
                </a:tc>
              </a:tr>
              <a:tr h="731913">
                <a:tc>
                  <a:txBody>
                    <a:bodyPr/>
                    <a:lstStyle/>
                    <a:p>
                      <a:pPr marL="0" marR="0" indent="0" algn="l" defTabSz="914400" rtl="0" eaLnBrk="1" fontAlgn="auto" latinLnBrk="0" hangingPunct="1">
                        <a:lnSpc>
                          <a:spcPts val="1800"/>
                        </a:lnSpc>
                        <a:spcBef>
                          <a:spcPts val="0"/>
                        </a:spcBef>
                        <a:spcAft>
                          <a:spcPts val="0"/>
                        </a:spcAft>
                        <a:buClrTx/>
                        <a:buSzTx/>
                        <a:buFontTx/>
                        <a:buNone/>
                        <a:tabLst/>
                        <a:defRPr/>
                      </a:pPr>
                      <a:r>
                        <a:rPr lang="en-US" sz="1800" dirty="0" smtClean="0">
                          <a:effectLst/>
                          <a:latin typeface="Arial" panose="020B0604020202020204" pitchFamily="34" charset="0"/>
                          <a:ea typeface="Times New Roman"/>
                          <a:cs typeface="Arial" panose="020B0604020202020204" pitchFamily="34" charset="0"/>
                        </a:rPr>
                        <a:t>1 module per day - no extra time - large print</a:t>
                      </a:r>
                      <a:endParaRPr lang="en-US" sz="18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ffectLst/>
                          <a:latin typeface="Arial" panose="020B0604020202020204" pitchFamily="34" charset="0"/>
                          <a:ea typeface="Times New Roman"/>
                          <a:cs typeface="Arial" panose="020B0604020202020204" pitchFamily="34" charset="0"/>
                        </a:rPr>
                        <a:t>2 modules per day - no extra time - large print</a:t>
                      </a:r>
                      <a:endParaRPr lang="en-US" sz="1800" dirty="0">
                        <a:latin typeface="Arial" panose="020B0604020202020204" pitchFamily="34" charset="0"/>
                        <a:cs typeface="Arial" panose="020B0604020202020204" pitchFamily="34" charset="0"/>
                      </a:endParaRPr>
                    </a:p>
                  </a:txBody>
                  <a:tcPr/>
                </a:tc>
              </a:tr>
              <a:tr h="707008">
                <a:tc>
                  <a:txBody>
                    <a:bodyPr/>
                    <a:lstStyle/>
                    <a:p>
                      <a:pPr marL="0" marR="0" indent="0" algn="l" defTabSz="914400" rtl="0" eaLnBrk="1" fontAlgn="auto" latinLnBrk="0" hangingPunct="1">
                        <a:lnSpc>
                          <a:spcPts val="1800"/>
                        </a:lnSpc>
                        <a:spcBef>
                          <a:spcPts val="0"/>
                        </a:spcBef>
                        <a:spcAft>
                          <a:spcPts val="0"/>
                        </a:spcAft>
                        <a:buClrTx/>
                        <a:buSzTx/>
                        <a:buFontTx/>
                        <a:buNone/>
                        <a:tabLst/>
                        <a:defRPr/>
                      </a:pPr>
                      <a:r>
                        <a:rPr lang="en-US" sz="1800" dirty="0" smtClean="0">
                          <a:effectLst/>
                          <a:latin typeface="Arial" panose="020B0604020202020204" pitchFamily="34" charset="0"/>
                          <a:ea typeface="Times New Roman"/>
                          <a:cs typeface="Arial" panose="020B0604020202020204" pitchFamily="34" charset="0"/>
                        </a:rPr>
                        <a:t>1 module per day - no extra time</a:t>
                      </a:r>
                      <a:endParaRPr lang="en-US" sz="18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ffectLst/>
                          <a:latin typeface="Arial" panose="020B0604020202020204" pitchFamily="34" charset="0"/>
                          <a:ea typeface="Times New Roman"/>
                          <a:cs typeface="Arial" panose="020B0604020202020204" pitchFamily="34" charset="0"/>
                        </a:rPr>
                        <a:t>2 modules per day - extra break time - large print</a:t>
                      </a:r>
                      <a:endParaRPr lang="en-US" sz="1800" dirty="0">
                        <a:latin typeface="Arial" panose="020B0604020202020204" pitchFamily="34" charset="0"/>
                        <a:cs typeface="Arial" panose="020B0604020202020204" pitchFamily="34" charset="0"/>
                      </a:endParaRPr>
                    </a:p>
                  </a:txBody>
                  <a:tcPr/>
                </a:tc>
              </a:tr>
              <a:tr h="683119">
                <a:tc>
                  <a:txBody>
                    <a:bodyPr/>
                    <a:lstStyle/>
                    <a:p>
                      <a:pPr marL="0" marR="0" algn="l">
                        <a:lnSpc>
                          <a:spcPts val="1800"/>
                        </a:lnSpc>
                        <a:spcBef>
                          <a:spcPts val="0"/>
                        </a:spcBef>
                        <a:spcAft>
                          <a:spcPts val="0"/>
                        </a:spcAft>
                      </a:pPr>
                      <a:r>
                        <a:rPr lang="en-US" sz="1800" dirty="0">
                          <a:effectLst/>
                          <a:latin typeface="Arial" panose="020B0604020202020204" pitchFamily="34" charset="0"/>
                          <a:ea typeface="Times New Roman"/>
                          <a:cs typeface="Arial" panose="020B0604020202020204" pitchFamily="34" charset="0"/>
                        </a:rPr>
                        <a:t>1 module per day - double time - </a:t>
                      </a:r>
                      <a:br>
                        <a:rPr lang="en-US" sz="1800" dirty="0">
                          <a:effectLst/>
                          <a:latin typeface="Arial" panose="020B0604020202020204" pitchFamily="34" charset="0"/>
                          <a:ea typeface="Times New Roman"/>
                          <a:cs typeface="Arial" panose="020B0604020202020204" pitchFamily="34" charset="0"/>
                        </a:rPr>
                      </a:br>
                      <a:r>
                        <a:rPr lang="en-US" sz="1800" dirty="0">
                          <a:effectLst/>
                          <a:latin typeface="Arial" panose="020B0604020202020204" pitchFamily="34" charset="0"/>
                          <a:ea typeface="Times New Roman"/>
                          <a:cs typeface="Arial" panose="020B0604020202020204" pitchFamily="34" charset="0"/>
                        </a:rPr>
                        <a:t>large print</a:t>
                      </a: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ffectLst/>
                          <a:latin typeface="Arial" panose="020B0604020202020204" pitchFamily="34" charset="0"/>
                          <a:ea typeface="Times New Roman"/>
                          <a:cs typeface="Arial" panose="020B0604020202020204" pitchFamily="34" charset="0"/>
                        </a:rPr>
                        <a:t>2 modules per day - no extra time</a:t>
                      </a:r>
                    </a:p>
                    <a:p>
                      <a:endParaRPr lang="en-US" sz="1800" dirty="0">
                        <a:latin typeface="Arial" panose="020B0604020202020204" pitchFamily="34" charset="0"/>
                        <a:cs typeface="Arial" panose="020B0604020202020204" pitchFamily="34" charset="0"/>
                      </a:endParaRPr>
                    </a:p>
                  </a:txBody>
                  <a:tcPr/>
                </a:tc>
              </a:tr>
              <a:tr h="487942">
                <a:tc>
                  <a:txBody>
                    <a:bodyPr/>
                    <a:lstStyle/>
                    <a:p>
                      <a:pPr marL="0" marR="0" algn="l">
                        <a:lnSpc>
                          <a:spcPts val="1800"/>
                        </a:lnSpc>
                        <a:spcBef>
                          <a:spcPts val="0"/>
                        </a:spcBef>
                        <a:spcAft>
                          <a:spcPts val="0"/>
                        </a:spcAft>
                      </a:pPr>
                      <a:r>
                        <a:rPr lang="en-US" sz="1800">
                          <a:effectLst/>
                          <a:latin typeface="Arial" panose="020B0604020202020204" pitchFamily="34" charset="0"/>
                          <a:ea typeface="Times New Roman"/>
                          <a:cs typeface="Arial" panose="020B0604020202020204" pitchFamily="34" charset="0"/>
                        </a:rPr>
                        <a:t>1 module per day - extra break time - </a:t>
                      </a:r>
                      <a:br>
                        <a:rPr lang="en-US" sz="1800">
                          <a:effectLst/>
                          <a:latin typeface="Arial" panose="020B0604020202020204" pitchFamily="34" charset="0"/>
                          <a:ea typeface="Times New Roman"/>
                          <a:cs typeface="Arial" panose="020B0604020202020204" pitchFamily="34" charset="0"/>
                        </a:rPr>
                      </a:br>
                      <a:r>
                        <a:rPr lang="en-US" sz="1800">
                          <a:effectLst/>
                          <a:latin typeface="Arial" panose="020B0604020202020204" pitchFamily="34" charset="0"/>
                          <a:ea typeface="Times New Roman"/>
                          <a:cs typeface="Arial" panose="020B0604020202020204" pitchFamily="34" charset="0"/>
                        </a:rPr>
                        <a:t>large print</a:t>
                      </a:r>
                    </a:p>
                  </a:txBody>
                  <a:tcPr marL="68580" marR="68580" marT="0" marB="0" anchor="ctr"/>
                </a:tc>
                <a:tc>
                  <a:txBody>
                    <a:bodyPr/>
                    <a:lstStyle/>
                    <a:p>
                      <a:endParaRPr lang="en-US" sz="1800" dirty="0">
                        <a:latin typeface="Arial" panose="020B0604020202020204" pitchFamily="34" charset="0"/>
                        <a:cs typeface="Arial" panose="020B0604020202020204" pitchFamily="34" charset="0"/>
                      </a:endParaRPr>
                    </a:p>
                  </a:txBody>
                  <a:tcPr/>
                </a:tc>
              </a:tr>
            </a:tbl>
          </a:graphicData>
        </a:graphic>
      </p:graphicFrame>
      <p:sp>
        <p:nvSpPr>
          <p:cNvPr id="4" name="Date Placeholder 3"/>
          <p:cNvSpPr>
            <a:spLocks noGrp="1"/>
          </p:cNvSpPr>
          <p:nvPr>
            <p:ph type="dt" sz="half" idx="10"/>
          </p:nvPr>
        </p:nvSpPr>
        <p:spPr/>
        <p:txBody>
          <a:bodyPr/>
          <a:lstStyle/>
          <a:p>
            <a:fld id="{84E4122D-D870-4208-AB4F-64DCB94E926E}" type="datetime1">
              <a:rPr lang="en-US" smtClean="0"/>
              <a:pPr/>
              <a:t>3/8/2016</a:t>
            </a:fld>
            <a:endParaRPr lang="en-US" dirty="0"/>
          </a:p>
        </p:txBody>
      </p:sp>
      <p:sp>
        <p:nvSpPr>
          <p:cNvPr id="5" name="Slide Number Placeholder 4"/>
          <p:cNvSpPr>
            <a:spLocks noGrp="1"/>
          </p:cNvSpPr>
          <p:nvPr>
            <p:ph type="sldNum" sz="quarter" idx="12"/>
          </p:nvPr>
        </p:nvSpPr>
        <p:spPr/>
        <p:txBody>
          <a:bodyPr/>
          <a:lstStyle/>
          <a:p>
            <a:fld id="{320DDCCD-3443-445B-9496-1BD3DE62B832}" type="slidenum">
              <a:rPr lang="en-US" smtClean="0"/>
              <a:t>7</a:t>
            </a:fld>
            <a:endParaRPr lang="en-US"/>
          </a:p>
        </p:txBody>
      </p:sp>
    </p:spTree>
    <p:extLst>
      <p:ext uri="{BB962C8B-B14F-4D97-AF65-F5344CB8AC3E}">
        <p14:creationId xmlns:p14="http://schemas.microsoft.com/office/powerpoint/2010/main" val="3983695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891345709"/>
              </p:ext>
            </p:extLst>
          </p:nvPr>
        </p:nvGraphicFramePr>
        <p:xfrm>
          <a:off x="100013" y="1230326"/>
          <a:ext cx="4624387" cy="5662930"/>
        </p:xfrm>
        <a:graphic>
          <a:graphicData uri="http://schemas.openxmlformats.org/drawingml/2006/table">
            <a:tbl>
              <a:tblPr firstRow="1" firstCol="1" bandRow="1">
                <a:tableStyleId>{00A15C55-8517-42AA-B614-E9B94910E393}</a:tableStyleId>
              </a:tblPr>
              <a:tblGrid>
                <a:gridCol w="1153674"/>
                <a:gridCol w="3470713"/>
              </a:tblGrid>
              <a:tr h="570241">
                <a:tc>
                  <a:txBody>
                    <a:bodyPr/>
                    <a:lstStyle/>
                    <a:p>
                      <a:pPr marL="0" marR="0">
                        <a:lnSpc>
                          <a:spcPct val="115000"/>
                        </a:lnSpc>
                        <a:spcBef>
                          <a:spcPts val="0"/>
                        </a:spcBef>
                        <a:spcAft>
                          <a:spcPts val="240"/>
                        </a:spcAft>
                      </a:pPr>
                      <a:r>
                        <a:rPr lang="en-US" sz="1800" dirty="0" smtClean="0">
                          <a:effectLst/>
                        </a:rPr>
                        <a:t>Provision</a:t>
                      </a:r>
                      <a:endParaRPr lang="en-US" sz="18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240"/>
                        </a:spcAft>
                      </a:pPr>
                      <a:r>
                        <a:rPr lang="en-US" sz="1800" dirty="0">
                          <a:effectLst/>
                        </a:rPr>
                        <a:t>Type of disability or need</a:t>
                      </a:r>
                      <a:endParaRPr lang="en-US" sz="1800" dirty="0">
                        <a:effectLst/>
                        <a:latin typeface="Calibri"/>
                        <a:ea typeface="Calibri"/>
                        <a:cs typeface="Times New Roman"/>
                      </a:endParaRPr>
                    </a:p>
                  </a:txBody>
                  <a:tcPr marL="68580" marR="68580" marT="0" marB="0"/>
                </a:tc>
              </a:tr>
              <a:tr h="1010715">
                <a:tc>
                  <a:txBody>
                    <a:bodyPr/>
                    <a:lstStyle/>
                    <a:p>
                      <a:pPr marL="0" marR="0">
                        <a:lnSpc>
                          <a:spcPct val="115000"/>
                        </a:lnSpc>
                        <a:spcBef>
                          <a:spcPts val="0"/>
                        </a:spcBef>
                        <a:spcAft>
                          <a:spcPts val="0"/>
                        </a:spcAft>
                      </a:pPr>
                      <a:r>
                        <a:rPr lang="en-US" sz="1800" dirty="0">
                          <a:effectLst/>
                        </a:rPr>
                        <a:t>Extra </a:t>
                      </a:r>
                      <a:r>
                        <a:rPr lang="en-US" sz="1800" dirty="0" smtClean="0">
                          <a:effectLst/>
                        </a:rPr>
                        <a:t>time</a:t>
                      </a:r>
                      <a:endParaRPr lang="en-US" sz="18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dirty="0">
                          <a:effectLst/>
                        </a:rPr>
                        <a:t>Some </a:t>
                      </a:r>
                      <a:r>
                        <a:rPr lang="en-US" sz="1800" dirty="0" smtClean="0">
                          <a:effectLst/>
                        </a:rPr>
                        <a:t>cognitive</a:t>
                      </a:r>
                      <a:r>
                        <a:rPr lang="en-US" sz="1800" baseline="0" dirty="0" smtClean="0">
                          <a:effectLst/>
                        </a:rPr>
                        <a:t> challenges</a:t>
                      </a:r>
                      <a:endParaRPr lang="en-US" sz="1800" dirty="0">
                        <a:effectLst/>
                      </a:endParaRPr>
                    </a:p>
                    <a:p>
                      <a:pPr marL="0" marR="0">
                        <a:lnSpc>
                          <a:spcPct val="115000"/>
                        </a:lnSpc>
                        <a:spcBef>
                          <a:spcPts val="0"/>
                        </a:spcBef>
                        <a:spcAft>
                          <a:spcPts val="0"/>
                        </a:spcAft>
                      </a:pPr>
                      <a:r>
                        <a:rPr lang="en-US" sz="1800" dirty="0">
                          <a:effectLst/>
                        </a:rPr>
                        <a:t>Some physical problems (e.g., MS, back </a:t>
                      </a:r>
                      <a:r>
                        <a:rPr lang="en-US" sz="1800" dirty="0" smtClean="0">
                          <a:effectLst/>
                        </a:rPr>
                        <a:t>problems, pregnancy)</a:t>
                      </a:r>
                      <a:endParaRPr lang="en-US" sz="1800" dirty="0">
                        <a:effectLst/>
                      </a:endParaRPr>
                    </a:p>
                  </a:txBody>
                  <a:tcPr marL="68580" marR="68580" marT="0" marB="0"/>
                </a:tc>
              </a:tr>
              <a:tr h="1010715">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effectLst/>
                        </a:rPr>
                        <a:t>Extra breaks</a:t>
                      </a:r>
                      <a:endParaRPr lang="en-US" sz="1800" dirty="0" smtClean="0">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dirty="0" smtClean="0">
                          <a:effectLst/>
                        </a:rPr>
                        <a:t>Some physical problems (e.g., MS, back problems, pregnancy, nursing)</a:t>
                      </a:r>
                      <a:endParaRPr lang="en-US" sz="1800" dirty="0">
                        <a:effectLst/>
                        <a:latin typeface="Calibri"/>
                        <a:ea typeface="Calibri"/>
                        <a:cs typeface="Times New Roman"/>
                      </a:endParaRPr>
                    </a:p>
                  </a:txBody>
                  <a:tcPr marL="68580" marR="68580" marT="0" marB="0"/>
                </a:tc>
              </a:tr>
              <a:tr h="1010715">
                <a:tc>
                  <a:txBody>
                    <a:bodyPr/>
                    <a:lstStyle/>
                    <a:p>
                      <a:pPr marL="0" marR="0">
                        <a:lnSpc>
                          <a:spcPct val="115000"/>
                        </a:lnSpc>
                        <a:spcBef>
                          <a:spcPts val="0"/>
                        </a:spcBef>
                        <a:spcAft>
                          <a:spcPts val="0"/>
                        </a:spcAft>
                      </a:pPr>
                      <a:r>
                        <a:rPr lang="en-US" sz="1800" dirty="0">
                          <a:effectLst/>
                        </a:rPr>
                        <a:t>Separate testing room</a:t>
                      </a:r>
                      <a:endParaRPr lang="en-US" sz="18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dirty="0">
                          <a:effectLst/>
                        </a:rPr>
                        <a:t>Some mobility challenges</a:t>
                      </a:r>
                    </a:p>
                    <a:p>
                      <a:pPr marL="0" marR="0">
                        <a:lnSpc>
                          <a:spcPct val="115000"/>
                        </a:lnSpc>
                        <a:spcBef>
                          <a:spcPts val="0"/>
                        </a:spcBef>
                        <a:spcAft>
                          <a:spcPts val="0"/>
                        </a:spcAft>
                      </a:pPr>
                      <a:r>
                        <a:rPr lang="en-US" sz="1800" dirty="0">
                          <a:effectLst/>
                        </a:rPr>
                        <a:t>Use of a human reader/recorder</a:t>
                      </a:r>
                    </a:p>
                    <a:p>
                      <a:pPr marL="0" marR="0">
                        <a:lnSpc>
                          <a:spcPct val="115000"/>
                        </a:lnSpc>
                        <a:spcBef>
                          <a:spcPts val="0"/>
                        </a:spcBef>
                        <a:spcAft>
                          <a:spcPts val="0"/>
                        </a:spcAft>
                      </a:pPr>
                      <a:r>
                        <a:rPr lang="en-US" sz="1800" dirty="0">
                          <a:effectLst/>
                        </a:rPr>
                        <a:t>Some cognitive </a:t>
                      </a:r>
                      <a:r>
                        <a:rPr lang="en-US" sz="1800" dirty="0" smtClean="0">
                          <a:effectLst/>
                        </a:rPr>
                        <a:t>challenges</a:t>
                      </a:r>
                      <a:endParaRPr lang="en-US" sz="1800" dirty="0">
                        <a:effectLst/>
                        <a:latin typeface="Calibri"/>
                        <a:ea typeface="Calibri"/>
                        <a:cs typeface="Times New Roman"/>
                      </a:endParaRPr>
                    </a:p>
                  </a:txBody>
                  <a:tcPr marL="68580" marR="68580" marT="0" marB="0"/>
                </a:tc>
              </a:tr>
              <a:tr h="1030272">
                <a:tc>
                  <a:txBody>
                    <a:bodyPr/>
                    <a:lstStyle/>
                    <a:p>
                      <a:pPr marL="0" marR="0">
                        <a:lnSpc>
                          <a:spcPct val="115000"/>
                        </a:lnSpc>
                        <a:spcBef>
                          <a:spcPts val="0"/>
                        </a:spcBef>
                        <a:spcAft>
                          <a:spcPts val="0"/>
                        </a:spcAft>
                      </a:pPr>
                      <a:r>
                        <a:rPr lang="en-US" sz="1800" dirty="0" smtClean="0">
                          <a:effectLst/>
                        </a:rPr>
                        <a:t>Large-font test form</a:t>
                      </a:r>
                    </a:p>
                  </a:txBody>
                  <a:tcPr marL="65998" marR="65998" marT="0" marB="0"/>
                </a:tc>
                <a:tc>
                  <a:txBody>
                    <a:bodyPr/>
                    <a:lstStyle/>
                    <a:p>
                      <a:pPr marL="0" marR="0">
                        <a:lnSpc>
                          <a:spcPct val="115000"/>
                        </a:lnSpc>
                        <a:spcBef>
                          <a:spcPts val="0"/>
                        </a:spcBef>
                        <a:spcAft>
                          <a:spcPts val="0"/>
                        </a:spcAft>
                      </a:pPr>
                      <a:r>
                        <a:rPr lang="en-US" sz="1800" dirty="0" smtClean="0">
                          <a:effectLst/>
                        </a:rPr>
                        <a:t>Low vision</a:t>
                      </a:r>
                    </a:p>
                    <a:p>
                      <a:pPr marL="0" marR="0">
                        <a:lnSpc>
                          <a:spcPct val="115000"/>
                        </a:lnSpc>
                        <a:spcBef>
                          <a:spcPts val="0"/>
                        </a:spcBef>
                        <a:spcAft>
                          <a:spcPts val="0"/>
                        </a:spcAft>
                      </a:pPr>
                      <a:r>
                        <a:rPr lang="en-US" sz="1800" dirty="0" smtClean="0">
                          <a:effectLst/>
                        </a:rPr>
                        <a:t>Some cognitive needs</a:t>
                      </a:r>
                    </a:p>
                    <a:p>
                      <a:pPr marL="0" marR="0">
                        <a:lnSpc>
                          <a:spcPct val="115000"/>
                        </a:lnSpc>
                        <a:spcBef>
                          <a:spcPts val="0"/>
                        </a:spcBef>
                        <a:spcAft>
                          <a:spcPts val="0"/>
                        </a:spcAft>
                      </a:pPr>
                      <a:r>
                        <a:rPr lang="en-US" sz="1800" dirty="0" smtClean="0">
                          <a:effectLst/>
                        </a:rPr>
                        <a:t>Tired eyes</a:t>
                      </a:r>
                      <a:endParaRPr lang="en-US" sz="1800" dirty="0" smtClean="0">
                        <a:effectLst/>
                        <a:latin typeface="+mn-lt"/>
                        <a:ea typeface="Calibri"/>
                        <a:cs typeface="Times New Roman"/>
                      </a:endParaRPr>
                    </a:p>
                  </a:txBody>
                  <a:tcPr marL="65998" marR="65998" marT="0" marB="0"/>
                </a:tc>
              </a:tr>
              <a:tr h="1030272">
                <a:tc>
                  <a:txBody>
                    <a:bodyPr/>
                    <a:lstStyle/>
                    <a:p>
                      <a:pPr marL="0" marR="0">
                        <a:lnSpc>
                          <a:spcPct val="115000"/>
                        </a:lnSpc>
                        <a:spcBef>
                          <a:spcPts val="0"/>
                        </a:spcBef>
                        <a:spcAft>
                          <a:spcPts val="0"/>
                        </a:spcAft>
                      </a:pPr>
                      <a:r>
                        <a:rPr lang="en-US" sz="1800" dirty="0" smtClean="0">
                          <a:effectLst/>
                        </a:rPr>
                        <a:t>Audio exam</a:t>
                      </a:r>
                      <a:endParaRPr lang="en-US" sz="18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dirty="0">
                          <a:effectLst/>
                        </a:rPr>
                        <a:t>Blindness/low vision</a:t>
                      </a:r>
                    </a:p>
                    <a:p>
                      <a:pPr marL="0" marR="0">
                        <a:lnSpc>
                          <a:spcPct val="115000"/>
                        </a:lnSpc>
                        <a:spcBef>
                          <a:spcPts val="0"/>
                        </a:spcBef>
                        <a:spcAft>
                          <a:spcPts val="0"/>
                        </a:spcAft>
                      </a:pPr>
                      <a:r>
                        <a:rPr lang="en-US" sz="1800" dirty="0" smtClean="0">
                          <a:effectLst/>
                        </a:rPr>
                        <a:t>Some</a:t>
                      </a:r>
                      <a:r>
                        <a:rPr lang="en-US" sz="1800" baseline="0" dirty="0" smtClean="0">
                          <a:effectLst/>
                        </a:rPr>
                        <a:t> c</a:t>
                      </a:r>
                      <a:r>
                        <a:rPr lang="en-US" sz="1800" dirty="0" smtClean="0">
                          <a:effectLst/>
                        </a:rPr>
                        <a:t>ognitive challenges</a:t>
                      </a:r>
                    </a:p>
                  </a:txBody>
                  <a:tcPr marL="68580" marR="68580" marT="0" marB="0"/>
                </a:tc>
              </a:tr>
            </a:tbl>
          </a:graphicData>
        </a:graphic>
      </p:graphicFrame>
      <p:sp>
        <p:nvSpPr>
          <p:cNvPr id="5" name="Title 4"/>
          <p:cNvSpPr>
            <a:spLocks noGrp="1"/>
          </p:cNvSpPr>
          <p:nvPr>
            <p:ph type="title"/>
          </p:nvPr>
        </p:nvSpPr>
        <p:spPr>
          <a:xfrm>
            <a:off x="1219200" y="0"/>
            <a:ext cx="8229600" cy="1143000"/>
          </a:xfrm>
        </p:spPr>
        <p:txBody>
          <a:bodyPr>
            <a:normAutofit/>
          </a:bodyPr>
          <a:lstStyle/>
          <a:p>
            <a:r>
              <a:rPr lang="en-US" sz="3200" dirty="0" smtClean="0"/>
              <a:t>Types of Accommodations, and related need</a:t>
            </a:r>
            <a:endParaRPr lang="en-US" sz="3200" dirty="0"/>
          </a:p>
        </p:txBody>
      </p:sp>
      <p:graphicFrame>
        <p:nvGraphicFramePr>
          <p:cNvPr id="7" name="Table 6"/>
          <p:cNvGraphicFramePr>
            <a:graphicFrameLocks noGrp="1"/>
          </p:cNvGraphicFramePr>
          <p:nvPr>
            <p:extLst>
              <p:ext uri="{D42A27DB-BD31-4B8C-83A1-F6EECF244321}">
                <p14:modId xmlns:p14="http://schemas.microsoft.com/office/powerpoint/2010/main" val="1789577312"/>
              </p:ext>
            </p:extLst>
          </p:nvPr>
        </p:nvGraphicFramePr>
        <p:xfrm>
          <a:off x="4876800" y="1236725"/>
          <a:ext cx="4343400" cy="5549646"/>
        </p:xfrm>
        <a:graphic>
          <a:graphicData uri="http://schemas.openxmlformats.org/drawingml/2006/table">
            <a:tbl>
              <a:tblPr firstRow="1" firstCol="1" bandRow="1">
                <a:tableStyleId>{00A15C55-8517-42AA-B614-E9B94910E393}</a:tableStyleId>
              </a:tblPr>
              <a:tblGrid>
                <a:gridCol w="1581302"/>
                <a:gridCol w="2762098"/>
              </a:tblGrid>
              <a:tr h="625602">
                <a:tc>
                  <a:txBody>
                    <a:bodyPr/>
                    <a:lstStyle/>
                    <a:p>
                      <a:pPr marL="0" marR="0">
                        <a:lnSpc>
                          <a:spcPct val="115000"/>
                        </a:lnSpc>
                        <a:spcBef>
                          <a:spcPts val="0"/>
                        </a:spcBef>
                        <a:spcAft>
                          <a:spcPts val="240"/>
                        </a:spcAft>
                      </a:pPr>
                      <a:r>
                        <a:rPr lang="en-US" sz="1800" dirty="0" smtClean="0">
                          <a:effectLst/>
                        </a:rPr>
                        <a:t>Provision</a:t>
                      </a:r>
                      <a:endParaRPr lang="en-US" sz="1800" dirty="0">
                        <a:effectLst/>
                        <a:latin typeface="+mn-lt"/>
                        <a:ea typeface="Calibri"/>
                        <a:cs typeface="Times New Roman"/>
                      </a:endParaRPr>
                    </a:p>
                  </a:txBody>
                  <a:tcPr marL="68580" marR="68580" marT="0" marB="0"/>
                </a:tc>
                <a:tc>
                  <a:txBody>
                    <a:bodyPr/>
                    <a:lstStyle/>
                    <a:p>
                      <a:pPr marL="0" marR="0">
                        <a:lnSpc>
                          <a:spcPct val="115000"/>
                        </a:lnSpc>
                        <a:spcBef>
                          <a:spcPts val="0"/>
                        </a:spcBef>
                        <a:spcAft>
                          <a:spcPts val="240"/>
                        </a:spcAft>
                      </a:pPr>
                      <a:r>
                        <a:rPr lang="en-US" sz="1800" dirty="0">
                          <a:effectLst/>
                        </a:rPr>
                        <a:t>Type of disability or need</a:t>
                      </a:r>
                      <a:endParaRPr lang="en-US" sz="1800" dirty="0">
                        <a:effectLst/>
                        <a:latin typeface="Calibri"/>
                        <a:ea typeface="Calibri"/>
                        <a:cs typeface="Times New Roman"/>
                      </a:endParaRPr>
                    </a:p>
                  </a:txBody>
                  <a:tcPr marL="68580" marR="68580" marT="0" marB="0"/>
                </a:tc>
              </a:tr>
              <a:tr h="1085850">
                <a:tc>
                  <a:txBody>
                    <a:bodyPr/>
                    <a:lstStyle/>
                    <a:p>
                      <a:pPr marL="0" marR="0">
                        <a:lnSpc>
                          <a:spcPct val="115000"/>
                        </a:lnSpc>
                        <a:spcBef>
                          <a:spcPts val="0"/>
                        </a:spcBef>
                        <a:spcAft>
                          <a:spcPts val="600"/>
                        </a:spcAft>
                      </a:pPr>
                      <a:r>
                        <a:rPr lang="en-US" sz="1800" dirty="0">
                          <a:effectLst/>
                        </a:rPr>
                        <a:t>Screen magnifier software</a:t>
                      </a:r>
                      <a:endParaRPr lang="en-US" sz="1800" dirty="0">
                        <a:effectLst/>
                        <a:latin typeface="Calibri"/>
                        <a:ea typeface="Calibri"/>
                        <a:cs typeface="Times New Roman"/>
                      </a:endParaRPr>
                    </a:p>
                  </a:txBody>
                  <a:tcPr marL="65998" marR="65998" marT="0" marB="0"/>
                </a:tc>
                <a:tc>
                  <a:txBody>
                    <a:bodyPr/>
                    <a:lstStyle/>
                    <a:p>
                      <a:pPr marL="0" marR="0">
                        <a:lnSpc>
                          <a:spcPct val="115000"/>
                        </a:lnSpc>
                        <a:spcBef>
                          <a:spcPts val="0"/>
                        </a:spcBef>
                        <a:spcAft>
                          <a:spcPts val="600"/>
                        </a:spcAft>
                      </a:pPr>
                      <a:r>
                        <a:rPr lang="en-US" sz="1800" dirty="0">
                          <a:effectLst/>
                        </a:rPr>
                        <a:t>Low vision</a:t>
                      </a:r>
                      <a:endParaRPr lang="en-US" sz="1800" dirty="0">
                        <a:effectLst/>
                        <a:latin typeface="Calibri"/>
                        <a:ea typeface="Calibri"/>
                        <a:cs typeface="Times New Roman"/>
                      </a:endParaRPr>
                    </a:p>
                  </a:txBody>
                  <a:tcPr marL="65998" marR="65998" marT="0" marB="0"/>
                </a:tc>
              </a:tr>
              <a:tr h="1085850">
                <a:tc>
                  <a:txBody>
                    <a:bodyPr/>
                    <a:lstStyle/>
                    <a:p>
                      <a:pPr marL="0" marR="0">
                        <a:lnSpc>
                          <a:spcPct val="115000"/>
                        </a:lnSpc>
                        <a:spcBef>
                          <a:spcPts val="0"/>
                        </a:spcBef>
                        <a:spcAft>
                          <a:spcPts val="600"/>
                        </a:spcAft>
                      </a:pPr>
                      <a:r>
                        <a:rPr lang="en-US" sz="1800" dirty="0">
                          <a:effectLst/>
                        </a:rPr>
                        <a:t>Screen reader software</a:t>
                      </a:r>
                      <a:endParaRPr lang="en-US" sz="1800" dirty="0">
                        <a:effectLst/>
                        <a:latin typeface="Calibri"/>
                        <a:ea typeface="Calibri"/>
                        <a:cs typeface="Times New Roman"/>
                      </a:endParaRPr>
                    </a:p>
                  </a:txBody>
                  <a:tcPr marL="65998" marR="65998" marT="0" marB="0"/>
                </a:tc>
                <a:tc>
                  <a:txBody>
                    <a:bodyPr/>
                    <a:lstStyle/>
                    <a:p>
                      <a:pPr marL="0" marR="0">
                        <a:lnSpc>
                          <a:spcPct val="115000"/>
                        </a:lnSpc>
                        <a:spcBef>
                          <a:spcPts val="0"/>
                        </a:spcBef>
                        <a:spcAft>
                          <a:spcPts val="600"/>
                        </a:spcAft>
                      </a:pPr>
                      <a:r>
                        <a:rPr lang="en-US" sz="1800" dirty="0">
                          <a:effectLst/>
                        </a:rPr>
                        <a:t>Blindness</a:t>
                      </a:r>
                    </a:p>
                    <a:p>
                      <a:pPr marL="0" marR="0">
                        <a:lnSpc>
                          <a:spcPct val="115000"/>
                        </a:lnSpc>
                        <a:spcBef>
                          <a:spcPts val="0"/>
                        </a:spcBef>
                        <a:spcAft>
                          <a:spcPts val="600"/>
                        </a:spcAft>
                      </a:pPr>
                      <a:r>
                        <a:rPr lang="en-US" sz="1800" dirty="0">
                          <a:effectLst/>
                        </a:rPr>
                        <a:t>Low </a:t>
                      </a:r>
                      <a:r>
                        <a:rPr lang="en-US" sz="1800" dirty="0" smtClean="0">
                          <a:effectLst/>
                        </a:rPr>
                        <a:t>vision</a:t>
                      </a:r>
                    </a:p>
                    <a:p>
                      <a:pPr marL="0" marR="0">
                        <a:lnSpc>
                          <a:spcPct val="115000"/>
                        </a:lnSpc>
                        <a:spcBef>
                          <a:spcPts val="0"/>
                        </a:spcBef>
                        <a:spcAft>
                          <a:spcPts val="600"/>
                        </a:spcAft>
                      </a:pPr>
                      <a:r>
                        <a:rPr lang="en-US" sz="1800" dirty="0" smtClean="0">
                          <a:effectLst/>
                        </a:rPr>
                        <a:t>Some</a:t>
                      </a:r>
                      <a:r>
                        <a:rPr lang="en-US" sz="1800" baseline="0" dirty="0" smtClean="0">
                          <a:effectLst/>
                        </a:rPr>
                        <a:t> cognitive challenges</a:t>
                      </a:r>
                      <a:endParaRPr lang="en-US" sz="1800" dirty="0">
                        <a:effectLst/>
                      </a:endParaRPr>
                    </a:p>
                    <a:p>
                      <a:pPr marL="0" marR="0">
                        <a:lnSpc>
                          <a:spcPct val="115000"/>
                        </a:lnSpc>
                        <a:spcBef>
                          <a:spcPts val="0"/>
                        </a:spcBef>
                        <a:spcAft>
                          <a:spcPts val="600"/>
                        </a:spcAft>
                      </a:pPr>
                      <a:r>
                        <a:rPr lang="en-US" sz="1800" dirty="0" smtClean="0">
                          <a:effectLst/>
                        </a:rPr>
                        <a:t>(</a:t>
                      </a:r>
                      <a:r>
                        <a:rPr lang="en-US" sz="1800" dirty="0">
                          <a:effectLst/>
                        </a:rPr>
                        <a:t>e.g., dyslexia</a:t>
                      </a:r>
                      <a:r>
                        <a:rPr lang="en-US" sz="1800" dirty="0" smtClean="0">
                          <a:effectLst/>
                        </a:rPr>
                        <a:t>)</a:t>
                      </a:r>
                    </a:p>
                  </a:txBody>
                  <a:tcPr marL="65998" marR="65998" marT="0" marB="0"/>
                </a:tc>
              </a:tr>
              <a:tr h="108585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effectLst/>
                        </a:rPr>
                        <a:t>Color/</a:t>
                      </a:r>
                      <a:br>
                        <a:rPr lang="en-US" sz="1800" dirty="0" smtClean="0">
                          <a:effectLst/>
                        </a:rPr>
                      </a:br>
                      <a:r>
                        <a:rPr lang="en-US" sz="1800" dirty="0" smtClean="0">
                          <a:effectLst/>
                        </a:rPr>
                        <a:t>contrast</a:t>
                      </a:r>
                    </a:p>
                  </a:txBody>
                  <a:tcPr marL="68580" marR="68580" marT="0" marB="0"/>
                </a:tc>
                <a:tc>
                  <a:txBody>
                    <a:bodyPr/>
                    <a:lstStyle/>
                    <a:p>
                      <a:pPr marL="0" marR="0">
                        <a:lnSpc>
                          <a:spcPct val="115000"/>
                        </a:lnSpc>
                        <a:spcBef>
                          <a:spcPts val="0"/>
                        </a:spcBef>
                        <a:spcAft>
                          <a:spcPts val="0"/>
                        </a:spcAft>
                      </a:pPr>
                      <a:r>
                        <a:rPr lang="en-US" sz="1800" dirty="0" smtClean="0">
                          <a:effectLst/>
                        </a:rPr>
                        <a:t>Color-blindness</a:t>
                      </a:r>
                    </a:p>
                    <a:p>
                      <a:pPr marL="0" marR="0">
                        <a:lnSpc>
                          <a:spcPct val="115000"/>
                        </a:lnSpc>
                        <a:spcBef>
                          <a:spcPts val="0"/>
                        </a:spcBef>
                        <a:spcAft>
                          <a:spcPts val="0"/>
                        </a:spcAft>
                      </a:pPr>
                      <a:r>
                        <a:rPr lang="en-US" sz="1800" dirty="0" smtClean="0">
                          <a:effectLst/>
                        </a:rPr>
                        <a:t>Some types of low vision</a:t>
                      </a:r>
                    </a:p>
                    <a:p>
                      <a:pPr marL="0" marR="0">
                        <a:lnSpc>
                          <a:spcPct val="115000"/>
                        </a:lnSpc>
                        <a:spcBef>
                          <a:spcPts val="0"/>
                        </a:spcBef>
                        <a:spcAft>
                          <a:spcPts val="0"/>
                        </a:spcAft>
                      </a:pPr>
                      <a:r>
                        <a:rPr lang="en-US" sz="1800" dirty="0" smtClean="0">
                          <a:effectLst/>
                        </a:rPr>
                        <a:t>Some cognitive challenges</a:t>
                      </a:r>
                    </a:p>
                    <a:p>
                      <a:pPr marL="0" marR="0">
                        <a:lnSpc>
                          <a:spcPct val="115000"/>
                        </a:lnSpc>
                        <a:spcBef>
                          <a:spcPts val="0"/>
                        </a:spcBef>
                        <a:spcAft>
                          <a:spcPts val="0"/>
                        </a:spcAft>
                      </a:pPr>
                      <a:r>
                        <a:rPr lang="en-US" sz="1800" dirty="0" smtClean="0">
                          <a:effectLst/>
                        </a:rPr>
                        <a:t>Tired eyes</a:t>
                      </a:r>
                      <a:endParaRPr lang="en-US" sz="1800" dirty="0" smtClean="0">
                        <a:effectLst/>
                        <a:latin typeface="+mn-lt"/>
                        <a:ea typeface="Calibri"/>
                        <a:cs typeface="Times New Roman"/>
                      </a:endParaRPr>
                    </a:p>
                  </a:txBody>
                  <a:tcPr marL="68580" marR="68580" marT="0" marB="0"/>
                </a:tc>
              </a:tr>
              <a:tr h="108585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effectLst/>
                        </a:rPr>
                        <a:t>Paper exam</a:t>
                      </a:r>
                    </a:p>
                  </a:txBody>
                  <a:tcPr marL="68580" marR="68580" marT="0" marB="0"/>
                </a:tc>
                <a:tc>
                  <a:txBody>
                    <a:bodyPr/>
                    <a:lstStyle/>
                    <a:p>
                      <a:pPr marL="0" marR="0">
                        <a:lnSpc>
                          <a:spcPct val="115000"/>
                        </a:lnSpc>
                        <a:spcBef>
                          <a:spcPts val="0"/>
                        </a:spcBef>
                        <a:spcAft>
                          <a:spcPts val="0"/>
                        </a:spcAft>
                      </a:pPr>
                      <a:r>
                        <a:rPr lang="en-US" sz="1800" baseline="0" dirty="0" smtClean="0">
                          <a:effectLst/>
                          <a:latin typeface="+mn-lt"/>
                          <a:ea typeface="Calibri"/>
                          <a:cs typeface="Times New Roman"/>
                        </a:rPr>
                        <a:t>Unfamiliar with computer based testing</a:t>
                      </a:r>
                    </a:p>
                  </a:txBody>
                  <a:tcPr marL="68580" marR="68580" marT="0" marB="0"/>
                </a:tc>
              </a:tr>
            </a:tbl>
          </a:graphicData>
        </a:graphic>
      </p:graphicFrame>
    </p:spTree>
    <p:extLst>
      <p:ext uri="{BB962C8B-B14F-4D97-AF65-F5344CB8AC3E}">
        <p14:creationId xmlns:p14="http://schemas.microsoft.com/office/powerpoint/2010/main" val="16413612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808852295"/>
              </p:ext>
            </p:extLst>
          </p:nvPr>
        </p:nvGraphicFramePr>
        <p:xfrm>
          <a:off x="304800" y="1295400"/>
          <a:ext cx="8596312" cy="5243515"/>
        </p:xfrm>
        <a:graphic>
          <a:graphicData uri="http://schemas.openxmlformats.org/drawingml/2006/table">
            <a:tbl>
              <a:tblPr firstRow="1" firstCol="1" bandRow="1">
                <a:tableStyleId>{00A15C55-8517-42AA-B614-E9B94910E393}</a:tableStyleId>
              </a:tblPr>
              <a:tblGrid>
                <a:gridCol w="1902513"/>
                <a:gridCol w="3060295"/>
                <a:gridCol w="3633504"/>
              </a:tblGrid>
              <a:tr h="597131">
                <a:tc>
                  <a:txBody>
                    <a:bodyPr/>
                    <a:lstStyle/>
                    <a:p>
                      <a:pPr marL="0" marR="0">
                        <a:lnSpc>
                          <a:spcPct val="115000"/>
                        </a:lnSpc>
                        <a:spcBef>
                          <a:spcPts val="0"/>
                        </a:spcBef>
                        <a:spcAft>
                          <a:spcPts val="600"/>
                        </a:spcAft>
                      </a:pPr>
                      <a:r>
                        <a:rPr lang="en-US" sz="1800" dirty="0">
                          <a:effectLst/>
                        </a:rPr>
                        <a:t>Type of </a:t>
                      </a:r>
                      <a:r>
                        <a:rPr lang="en-US" sz="1800" dirty="0" smtClean="0">
                          <a:effectLst/>
                        </a:rPr>
                        <a:t>innovation</a:t>
                      </a:r>
                      <a:endParaRPr lang="en-US" sz="1800" dirty="0">
                        <a:effectLst/>
                        <a:latin typeface="Calibri"/>
                        <a:ea typeface="Calibri"/>
                        <a:cs typeface="Times New Roman"/>
                      </a:endParaRPr>
                    </a:p>
                  </a:txBody>
                  <a:tcPr marL="65998" marR="65998" marT="0" marB="0"/>
                </a:tc>
                <a:tc>
                  <a:txBody>
                    <a:bodyPr/>
                    <a:lstStyle/>
                    <a:p>
                      <a:pPr marL="0" marR="0">
                        <a:lnSpc>
                          <a:spcPct val="115000"/>
                        </a:lnSpc>
                        <a:spcBef>
                          <a:spcPts val="0"/>
                        </a:spcBef>
                        <a:spcAft>
                          <a:spcPts val="600"/>
                        </a:spcAft>
                      </a:pPr>
                      <a:r>
                        <a:rPr lang="en-US" sz="1800" dirty="0">
                          <a:effectLst/>
                        </a:rPr>
                        <a:t>Type of disability or need</a:t>
                      </a:r>
                      <a:endParaRPr lang="en-US" sz="1800" dirty="0">
                        <a:effectLst/>
                        <a:latin typeface="Calibri"/>
                        <a:ea typeface="Calibri"/>
                        <a:cs typeface="Times New Roman"/>
                      </a:endParaRPr>
                    </a:p>
                  </a:txBody>
                  <a:tcPr marL="65998" marR="65998" marT="0" marB="0"/>
                </a:tc>
                <a:tc>
                  <a:txBody>
                    <a:bodyPr/>
                    <a:lstStyle/>
                    <a:p>
                      <a:pPr marL="0" marR="0">
                        <a:lnSpc>
                          <a:spcPct val="115000"/>
                        </a:lnSpc>
                        <a:spcBef>
                          <a:spcPts val="0"/>
                        </a:spcBef>
                        <a:spcAft>
                          <a:spcPts val="600"/>
                        </a:spcAft>
                      </a:pPr>
                      <a:r>
                        <a:rPr lang="en-US" sz="1800" dirty="0" smtClean="0">
                          <a:effectLst/>
                        </a:rPr>
                        <a:t>Examples of solutions</a:t>
                      </a:r>
                      <a:endParaRPr lang="en-US" sz="1800" dirty="0">
                        <a:effectLst/>
                        <a:latin typeface="Calibri"/>
                        <a:ea typeface="Calibri"/>
                        <a:cs typeface="Times New Roman"/>
                      </a:endParaRPr>
                    </a:p>
                  </a:txBody>
                  <a:tcPr marL="65998" marR="65998" marT="0" marB="0"/>
                </a:tc>
              </a:tr>
              <a:tr h="1154458">
                <a:tc>
                  <a:txBody>
                    <a:bodyPr/>
                    <a:lstStyle/>
                    <a:p>
                      <a:pPr marL="0" marR="0">
                        <a:lnSpc>
                          <a:spcPct val="115000"/>
                        </a:lnSpc>
                        <a:spcBef>
                          <a:spcPts val="0"/>
                        </a:spcBef>
                        <a:spcAft>
                          <a:spcPts val="600"/>
                        </a:spcAft>
                      </a:pPr>
                      <a:r>
                        <a:rPr lang="en-US" sz="1800" dirty="0" smtClean="0">
                          <a:effectLst/>
                        </a:rPr>
                        <a:t>Audio </a:t>
                      </a:r>
                      <a:endParaRPr lang="en-US" sz="1800" dirty="0">
                        <a:effectLst/>
                        <a:latin typeface="Calibri"/>
                        <a:ea typeface="Calibri"/>
                        <a:cs typeface="Times New Roman"/>
                      </a:endParaRPr>
                    </a:p>
                  </a:txBody>
                  <a:tcPr marL="65998" marR="65998" marT="0" marB="0"/>
                </a:tc>
                <a:tc>
                  <a:txBody>
                    <a:bodyPr/>
                    <a:lstStyle/>
                    <a:p>
                      <a:pPr marL="0" marR="0">
                        <a:lnSpc>
                          <a:spcPct val="115000"/>
                        </a:lnSpc>
                        <a:spcBef>
                          <a:spcPts val="0"/>
                        </a:spcBef>
                        <a:spcAft>
                          <a:spcPts val="600"/>
                        </a:spcAft>
                      </a:pPr>
                      <a:r>
                        <a:rPr lang="en-US" sz="1800" dirty="0" smtClean="0">
                          <a:effectLst/>
                        </a:rPr>
                        <a:t>Hearing impairments</a:t>
                      </a:r>
                    </a:p>
                  </a:txBody>
                  <a:tcPr marL="65998" marR="65998" marT="0" marB="0"/>
                </a:tc>
                <a:tc>
                  <a:txBody>
                    <a:bodyPr/>
                    <a:lstStyle/>
                    <a:p>
                      <a:pPr marL="0" marR="0">
                        <a:lnSpc>
                          <a:spcPct val="115000"/>
                        </a:lnSpc>
                        <a:spcBef>
                          <a:spcPts val="0"/>
                        </a:spcBef>
                        <a:spcAft>
                          <a:spcPts val="600"/>
                        </a:spcAft>
                      </a:pPr>
                      <a:r>
                        <a:rPr lang="en-US" sz="1800" dirty="0" smtClean="0">
                          <a:effectLst/>
                        </a:rPr>
                        <a:t>Test description</a:t>
                      </a:r>
                      <a:endParaRPr lang="en-US" sz="1800" dirty="0">
                        <a:effectLst/>
                        <a:latin typeface="Calibri"/>
                        <a:ea typeface="Calibri"/>
                        <a:cs typeface="Times New Roman"/>
                      </a:endParaRPr>
                    </a:p>
                  </a:txBody>
                  <a:tcPr marL="65998" marR="65998" marT="0" marB="0"/>
                </a:tc>
              </a:tr>
              <a:tr h="1154458">
                <a:tc>
                  <a:txBody>
                    <a:bodyPr/>
                    <a:lstStyle/>
                    <a:p>
                      <a:pPr marL="0" marR="0">
                        <a:lnSpc>
                          <a:spcPct val="115000"/>
                        </a:lnSpc>
                        <a:spcBef>
                          <a:spcPts val="0"/>
                        </a:spcBef>
                        <a:spcAft>
                          <a:spcPts val="600"/>
                        </a:spcAft>
                      </a:pPr>
                      <a:r>
                        <a:rPr lang="en-US" sz="1800" dirty="0" smtClean="0">
                          <a:effectLst/>
                        </a:rPr>
                        <a:t>Video </a:t>
                      </a:r>
                      <a:endParaRPr lang="en-US" sz="1800" dirty="0">
                        <a:effectLst/>
                        <a:latin typeface="Calibri"/>
                        <a:ea typeface="Calibri"/>
                        <a:cs typeface="Times New Roman"/>
                      </a:endParaRPr>
                    </a:p>
                  </a:txBody>
                  <a:tcPr marL="65998" marR="65998" marT="0" marB="0"/>
                </a:tc>
                <a:tc>
                  <a:txBody>
                    <a:bodyPr/>
                    <a:lstStyle/>
                    <a:p>
                      <a:pPr marL="0" marR="0" indent="0" algn="l" defTabSz="914400" rtl="0" eaLnBrk="1" fontAlgn="auto" latinLnBrk="0" hangingPunct="1">
                        <a:lnSpc>
                          <a:spcPct val="115000"/>
                        </a:lnSpc>
                        <a:spcBef>
                          <a:spcPts val="0"/>
                        </a:spcBef>
                        <a:spcAft>
                          <a:spcPts val="600"/>
                        </a:spcAft>
                        <a:buClrTx/>
                        <a:buSzTx/>
                        <a:buFontTx/>
                        <a:buNone/>
                        <a:tabLst/>
                        <a:defRPr/>
                      </a:pPr>
                      <a:r>
                        <a:rPr lang="en-US" sz="1800" dirty="0" smtClean="0">
                          <a:effectLst/>
                        </a:rPr>
                        <a:t>Hearing impairments</a:t>
                      </a:r>
                    </a:p>
                    <a:p>
                      <a:pPr marL="0" marR="0">
                        <a:lnSpc>
                          <a:spcPct val="115000"/>
                        </a:lnSpc>
                        <a:spcBef>
                          <a:spcPts val="0"/>
                        </a:spcBef>
                        <a:spcAft>
                          <a:spcPts val="600"/>
                        </a:spcAft>
                      </a:pPr>
                      <a:endParaRPr lang="en-US" sz="1800" dirty="0">
                        <a:effectLst/>
                        <a:latin typeface="Calibri"/>
                        <a:ea typeface="Calibri"/>
                        <a:cs typeface="Times New Roman"/>
                      </a:endParaRPr>
                    </a:p>
                  </a:txBody>
                  <a:tcPr marL="65998" marR="65998" marT="0" marB="0"/>
                </a:tc>
                <a:tc>
                  <a:txBody>
                    <a:bodyPr/>
                    <a:lstStyle/>
                    <a:p>
                      <a:pPr marL="0" marR="0">
                        <a:lnSpc>
                          <a:spcPct val="115000"/>
                        </a:lnSpc>
                        <a:spcBef>
                          <a:spcPts val="0"/>
                        </a:spcBef>
                        <a:spcAft>
                          <a:spcPts val="600"/>
                        </a:spcAft>
                      </a:pPr>
                      <a:r>
                        <a:rPr lang="en-US" sz="1800" dirty="0" smtClean="0">
                          <a:effectLst/>
                        </a:rPr>
                        <a:t>Captioning </a:t>
                      </a:r>
                      <a:endParaRPr lang="en-US" sz="1800" dirty="0">
                        <a:effectLst/>
                        <a:latin typeface="Calibri"/>
                        <a:ea typeface="Calibri"/>
                        <a:cs typeface="Times New Roman"/>
                      </a:endParaRPr>
                    </a:p>
                  </a:txBody>
                  <a:tcPr marL="65998" marR="65998" marT="0" marB="0"/>
                </a:tc>
              </a:tr>
              <a:tr h="1183010">
                <a:tc>
                  <a:txBody>
                    <a:bodyPr/>
                    <a:lstStyle/>
                    <a:p>
                      <a:pPr marL="0" marR="0">
                        <a:lnSpc>
                          <a:spcPct val="115000"/>
                        </a:lnSpc>
                        <a:spcBef>
                          <a:spcPts val="0"/>
                        </a:spcBef>
                        <a:spcAft>
                          <a:spcPts val="600"/>
                        </a:spcAft>
                      </a:pPr>
                      <a:r>
                        <a:rPr lang="en-US" sz="1800" dirty="0" smtClean="0">
                          <a:effectLst/>
                        </a:rPr>
                        <a:t>Video </a:t>
                      </a:r>
                      <a:endParaRPr lang="en-US" sz="1800" dirty="0">
                        <a:effectLst/>
                        <a:latin typeface="Calibri"/>
                        <a:ea typeface="Calibri"/>
                        <a:cs typeface="Times New Roman"/>
                      </a:endParaRPr>
                    </a:p>
                  </a:txBody>
                  <a:tcPr marL="65998" marR="65998" marT="0" marB="0"/>
                </a:tc>
                <a:tc>
                  <a:txBody>
                    <a:bodyPr/>
                    <a:lstStyle/>
                    <a:p>
                      <a:pPr marL="0" marR="0" indent="0" algn="l" defTabSz="914400" rtl="0" eaLnBrk="1" fontAlgn="auto" latinLnBrk="0" hangingPunct="1">
                        <a:lnSpc>
                          <a:spcPct val="115000"/>
                        </a:lnSpc>
                        <a:spcBef>
                          <a:spcPts val="0"/>
                        </a:spcBef>
                        <a:spcAft>
                          <a:spcPts val="600"/>
                        </a:spcAft>
                        <a:buClrTx/>
                        <a:buSzTx/>
                        <a:buFontTx/>
                        <a:buNone/>
                        <a:tabLst/>
                        <a:defRPr/>
                      </a:pPr>
                      <a:r>
                        <a:rPr lang="en-US" sz="1800" dirty="0" smtClean="0">
                          <a:effectLst/>
                        </a:rPr>
                        <a:t>Visual impairments</a:t>
                      </a:r>
                    </a:p>
                    <a:p>
                      <a:pPr marL="0" marR="0" indent="0" algn="l" defTabSz="914400" rtl="0" eaLnBrk="1" fontAlgn="auto" latinLnBrk="0" hangingPunct="1">
                        <a:lnSpc>
                          <a:spcPct val="115000"/>
                        </a:lnSpc>
                        <a:spcBef>
                          <a:spcPts val="0"/>
                        </a:spcBef>
                        <a:spcAft>
                          <a:spcPts val="600"/>
                        </a:spcAft>
                        <a:buClrTx/>
                        <a:buSzTx/>
                        <a:buFontTx/>
                        <a:buNone/>
                        <a:tabLst/>
                        <a:defRPr/>
                      </a:pPr>
                      <a:r>
                        <a:rPr lang="en-US" sz="1800" dirty="0" smtClean="0">
                          <a:effectLst/>
                        </a:rPr>
                        <a:t>Use of screen reader (did you mean software or human?)</a:t>
                      </a:r>
                    </a:p>
                  </a:txBody>
                  <a:tcPr marL="65998" marR="65998" marT="0" marB="0"/>
                </a:tc>
                <a:tc>
                  <a:txBody>
                    <a:bodyPr/>
                    <a:lstStyle/>
                    <a:p>
                      <a:pPr marL="0" marR="0">
                        <a:lnSpc>
                          <a:spcPct val="115000"/>
                        </a:lnSpc>
                        <a:spcBef>
                          <a:spcPts val="0"/>
                        </a:spcBef>
                        <a:spcAft>
                          <a:spcPts val="600"/>
                        </a:spcAft>
                      </a:pPr>
                      <a:r>
                        <a:rPr lang="en-US" sz="1800" dirty="0" smtClean="0">
                          <a:effectLst/>
                        </a:rPr>
                        <a:t>Possibly, provide a written script, including description of </a:t>
                      </a:r>
                      <a:r>
                        <a:rPr lang="en-US" sz="1800" baseline="0" dirty="0" smtClean="0">
                          <a:effectLst/>
                        </a:rPr>
                        <a:t>the scene and crucial elements</a:t>
                      </a:r>
                      <a:endParaRPr lang="en-US" sz="1800" dirty="0">
                        <a:effectLst/>
                        <a:latin typeface="Calibri"/>
                        <a:ea typeface="Calibri"/>
                        <a:cs typeface="Times New Roman"/>
                      </a:endParaRPr>
                    </a:p>
                  </a:txBody>
                  <a:tcPr marL="65998" marR="65998" marT="0" marB="0"/>
                </a:tc>
              </a:tr>
              <a:tr h="1154458">
                <a:tc>
                  <a:txBody>
                    <a:bodyPr/>
                    <a:lstStyle/>
                    <a:p>
                      <a:pPr marL="0" marR="0">
                        <a:lnSpc>
                          <a:spcPct val="115000"/>
                        </a:lnSpc>
                        <a:spcBef>
                          <a:spcPts val="0"/>
                        </a:spcBef>
                        <a:spcAft>
                          <a:spcPts val="600"/>
                        </a:spcAft>
                      </a:pPr>
                      <a:r>
                        <a:rPr lang="en-US" sz="1800" dirty="0" smtClean="0">
                          <a:effectLst/>
                        </a:rPr>
                        <a:t>Caliper</a:t>
                      </a:r>
                      <a:endParaRPr lang="en-US" sz="1800" dirty="0">
                        <a:effectLst/>
                        <a:latin typeface="Calibri"/>
                        <a:ea typeface="Calibri"/>
                        <a:cs typeface="Times New Roman"/>
                      </a:endParaRPr>
                    </a:p>
                  </a:txBody>
                  <a:tcPr marL="65998" marR="65998" marT="0" marB="0"/>
                </a:tc>
                <a:tc>
                  <a:txBody>
                    <a:bodyPr/>
                    <a:lstStyle/>
                    <a:p>
                      <a:pPr marL="0" marR="0" indent="0" algn="l" defTabSz="914400" rtl="0" eaLnBrk="1" fontAlgn="auto" latinLnBrk="0" hangingPunct="1">
                        <a:lnSpc>
                          <a:spcPct val="115000"/>
                        </a:lnSpc>
                        <a:spcBef>
                          <a:spcPts val="0"/>
                        </a:spcBef>
                        <a:spcAft>
                          <a:spcPts val="600"/>
                        </a:spcAft>
                        <a:buClrTx/>
                        <a:buSzTx/>
                        <a:buFontTx/>
                        <a:buNone/>
                        <a:tabLst/>
                        <a:defRPr/>
                      </a:pPr>
                      <a:r>
                        <a:rPr lang="en-US" sz="1800" dirty="0" smtClean="0">
                          <a:effectLst/>
                        </a:rPr>
                        <a:t>Mobility challenges</a:t>
                      </a:r>
                    </a:p>
                  </a:txBody>
                  <a:tcPr marL="65998" marR="65998" marT="0" marB="0"/>
                </a:tc>
                <a:tc>
                  <a:txBody>
                    <a:bodyPr/>
                    <a:lstStyle/>
                    <a:p>
                      <a:pPr marL="0" marR="0">
                        <a:lnSpc>
                          <a:spcPct val="115000"/>
                        </a:lnSpc>
                        <a:spcBef>
                          <a:spcPts val="0"/>
                        </a:spcBef>
                        <a:spcAft>
                          <a:spcPts val="600"/>
                        </a:spcAft>
                      </a:pPr>
                      <a:r>
                        <a:rPr lang="en-US" sz="1800" dirty="0" smtClean="0">
                          <a:effectLst/>
                        </a:rPr>
                        <a:t>Hotkeys </a:t>
                      </a:r>
                      <a:endParaRPr lang="en-US" sz="1800" dirty="0">
                        <a:effectLst/>
                        <a:latin typeface="Calibri"/>
                        <a:ea typeface="Calibri"/>
                        <a:cs typeface="Times New Roman"/>
                      </a:endParaRPr>
                    </a:p>
                  </a:txBody>
                  <a:tcPr marL="65998" marR="65998" marT="0" marB="0"/>
                </a:tc>
              </a:tr>
            </a:tbl>
          </a:graphicData>
        </a:graphic>
      </p:graphicFrame>
      <p:sp>
        <p:nvSpPr>
          <p:cNvPr id="5" name="Title 4"/>
          <p:cNvSpPr>
            <a:spLocks noGrp="1"/>
          </p:cNvSpPr>
          <p:nvPr>
            <p:ph type="title"/>
          </p:nvPr>
        </p:nvSpPr>
        <p:spPr>
          <a:xfrm>
            <a:off x="1143000" y="0"/>
            <a:ext cx="8229600" cy="1143000"/>
          </a:xfrm>
        </p:spPr>
        <p:txBody>
          <a:bodyPr>
            <a:normAutofit/>
          </a:bodyPr>
          <a:lstStyle/>
          <a:p>
            <a:r>
              <a:rPr lang="en-US" sz="3200" dirty="0" smtClean="0"/>
              <a:t>Accommodations, Based on Innovation</a:t>
            </a:r>
            <a:endParaRPr lang="en-US" sz="3200" dirty="0"/>
          </a:p>
        </p:txBody>
      </p:sp>
    </p:spTree>
    <p:extLst>
      <p:ext uri="{BB962C8B-B14F-4D97-AF65-F5344CB8AC3E}">
        <p14:creationId xmlns:p14="http://schemas.microsoft.com/office/powerpoint/2010/main" val="1027358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2335</TotalTime>
  <Words>5247</Words>
  <Application>Microsoft Office PowerPoint</Application>
  <PresentationFormat>On-screen Show (4:3)</PresentationFormat>
  <Paragraphs>791</Paragraphs>
  <Slides>52</Slides>
  <Notes>23</Notes>
  <HiddenSlides>0</HiddenSlides>
  <MMClips>0</MMClips>
  <ScaleCrop>false</ScaleCrop>
  <HeadingPairs>
    <vt:vector size="4" baseType="variant">
      <vt:variant>
        <vt:lpstr>Theme</vt:lpstr>
      </vt:variant>
      <vt:variant>
        <vt:i4>2</vt:i4>
      </vt:variant>
      <vt:variant>
        <vt:lpstr>Slide Titles</vt:lpstr>
      </vt:variant>
      <vt:variant>
        <vt:i4>52</vt:i4>
      </vt:variant>
    </vt:vector>
  </HeadingPairs>
  <TitlesOfParts>
    <vt:vector size="54" baseType="lpstr">
      <vt:lpstr>Office Theme</vt:lpstr>
      <vt:lpstr>1_Custom Design</vt:lpstr>
      <vt:lpstr>Universal design, accessibility &amp; fairness</vt:lpstr>
      <vt:lpstr>Overview of Session</vt:lpstr>
      <vt:lpstr>PowerPoint Presentation</vt:lpstr>
      <vt:lpstr>Exam Sponsor Overview</vt:lpstr>
      <vt:lpstr>Exam Sponsor Overview</vt:lpstr>
      <vt:lpstr>Exam Sponsor Overview</vt:lpstr>
      <vt:lpstr>Types of accommodated exams</vt:lpstr>
      <vt:lpstr>Types of Accommodations, and related need</vt:lpstr>
      <vt:lpstr>Accommodations, Based on Innovation</vt:lpstr>
      <vt:lpstr>PowerPoint Presentation</vt:lpstr>
      <vt:lpstr>Goals of this part of the presentation…</vt:lpstr>
      <vt:lpstr>Universal Design</vt:lpstr>
      <vt:lpstr>Ways of looking at this</vt:lpstr>
      <vt:lpstr>See  http://www.creativebloq.com/netmag/simple-introduction-web-accessibility-7116888 </vt:lpstr>
      <vt:lpstr>But first…</vt:lpstr>
      <vt:lpstr>Recommended actions for all exams</vt:lpstr>
      <vt:lpstr>Images </vt:lpstr>
      <vt:lpstr>Graphs and Illustrations</vt:lpstr>
      <vt:lpstr>Media </vt:lpstr>
      <vt:lpstr>Color and Contrast</vt:lpstr>
      <vt:lpstr>Fonts </vt:lpstr>
      <vt:lpstr>Mouse Use</vt:lpstr>
      <vt:lpstr>Tables </vt:lpstr>
      <vt:lpstr>Sample Table and QTI code</vt:lpstr>
      <vt:lpstr>Executable Applications</vt:lpstr>
      <vt:lpstr>PowerPoint Presentation</vt:lpstr>
      <vt:lpstr>Goals of this part of the presentation…</vt:lpstr>
      <vt:lpstr>PowerPoint Presentation</vt:lpstr>
      <vt:lpstr>Elements of universally designed assessments (NCEO)</vt:lpstr>
      <vt:lpstr>Developing universally designed assessments (NCEO)</vt:lpstr>
      <vt:lpstr>Test conceptualization</vt:lpstr>
      <vt:lpstr>Construct validity &amp; accessibility</vt:lpstr>
      <vt:lpstr>Construct-Centered  Approach  for Universally Designed Assessments</vt:lpstr>
      <vt:lpstr>Construct-Centered  Approach  for Universally Designed Assessments</vt:lpstr>
      <vt:lpstr>Construct-Centered  Approach  for Universally Designed Assessments</vt:lpstr>
      <vt:lpstr>Item development for universally designed assessments</vt:lpstr>
      <vt:lpstr>Style guidelines example −  Amenable to accommodations</vt:lpstr>
      <vt:lpstr>Style guidelines example −  Amenable to accommodations</vt:lpstr>
      <vt:lpstr>Style guidelines example – Use of language</vt:lpstr>
      <vt:lpstr>Universal design  &amp; innovative items</vt:lpstr>
      <vt:lpstr>What is an innovative item?</vt:lpstr>
      <vt:lpstr>Why use innovative items?</vt:lpstr>
      <vt:lpstr>Universal design of innovative items (Dolan, 2010)</vt:lpstr>
      <vt:lpstr>Universal design of innovative items (Dolan, 2010)</vt:lpstr>
      <vt:lpstr>Universal design of innovative items (Dolan, 2010)</vt:lpstr>
      <vt:lpstr>Universal design of innovative items (Dolan, 2010)</vt:lpstr>
      <vt:lpstr>Item design</vt:lpstr>
      <vt:lpstr>Usability studies</vt:lpstr>
      <vt:lpstr>Item templates</vt:lpstr>
      <vt:lpstr>PowerPoint Presentation</vt:lpstr>
      <vt:lpstr>References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Chuck Phillips</dc:creator>
  <cp:lastModifiedBy>Cynthia</cp:lastModifiedBy>
  <cp:revision>100</cp:revision>
  <dcterms:created xsi:type="dcterms:W3CDTF">2014-11-14T13:58:02Z</dcterms:created>
  <dcterms:modified xsi:type="dcterms:W3CDTF">2016-03-08T19:07:11Z</dcterms:modified>
</cp:coreProperties>
</file>